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8" r:id="rId3"/>
    <p:sldId id="276" r:id="rId4"/>
    <p:sldId id="302" r:id="rId5"/>
    <p:sldId id="277" r:id="rId6"/>
    <p:sldId id="297" r:id="rId7"/>
    <p:sldId id="261" r:id="rId8"/>
    <p:sldId id="279" r:id="rId9"/>
    <p:sldId id="300" r:id="rId10"/>
    <p:sldId id="286" r:id="rId11"/>
    <p:sldId id="299"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Geddes" initials="BG" lastIdx="1" clrIdx="0">
    <p:extLst>
      <p:ext uri="{19B8F6BF-5375-455C-9EA6-DF929625EA0E}">
        <p15:presenceInfo xmlns:p15="http://schemas.microsoft.com/office/powerpoint/2012/main" userId="S::brian@directadfactory.com::43d6916e-7717-49ac-93f5-4d17925d73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p:restoredTop sz="96327"/>
  </p:normalViewPr>
  <p:slideViewPr>
    <p:cSldViewPr snapToGrid="0" snapToObjects="1">
      <p:cViewPr varScale="1">
        <p:scale>
          <a:sx n="123" d="100"/>
          <a:sy n="123" d="100"/>
        </p:scale>
        <p:origin x="4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43B2-7B4A-E343-85CA-F4545FD9B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6FF44B-F674-354B-9238-DDAF5EFA4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0F660F-D326-D847-A7B4-209E493EBFB1}"/>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5" name="Footer Placeholder 4">
            <a:extLst>
              <a:ext uri="{FF2B5EF4-FFF2-40B4-BE49-F238E27FC236}">
                <a16:creationId xmlns:a16="http://schemas.microsoft.com/office/drawing/2014/main" id="{750619C9-072C-F945-853B-E46F75B94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BDA98-CFD5-214C-8DB4-17A1762C5B31}"/>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19935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6256-A936-E241-833C-9AF7C38429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D0F1D8-0537-6D45-8432-3B2609299A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1FE9-EA5E-0A4B-9BFD-DF494867768C}"/>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5" name="Footer Placeholder 4">
            <a:extLst>
              <a:ext uri="{FF2B5EF4-FFF2-40B4-BE49-F238E27FC236}">
                <a16:creationId xmlns:a16="http://schemas.microsoft.com/office/drawing/2014/main" id="{81224458-EF34-B845-BF4F-950247A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14279-46F7-EA43-8544-465CF274F9AA}"/>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50640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BA6D1-BA23-7042-A887-BC83944497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FECD9B-E052-7240-BBB0-773E68B289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C150D-34ED-9E48-86C2-414E3172E14A}"/>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5" name="Footer Placeholder 4">
            <a:extLst>
              <a:ext uri="{FF2B5EF4-FFF2-40B4-BE49-F238E27FC236}">
                <a16:creationId xmlns:a16="http://schemas.microsoft.com/office/drawing/2014/main" id="{618DB607-13C4-6C44-A237-732B9A676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6728A-85E5-C14C-A344-88A62B1C8243}"/>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122571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3569-05A8-C940-9599-C9C0E0291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EE242-D215-2F48-B6C3-03C7C356E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BB025-133A-FC43-8D16-A99BF2889DDE}"/>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5" name="Footer Placeholder 4">
            <a:extLst>
              <a:ext uri="{FF2B5EF4-FFF2-40B4-BE49-F238E27FC236}">
                <a16:creationId xmlns:a16="http://schemas.microsoft.com/office/drawing/2014/main" id="{38306F33-664E-AA42-B7B8-66AC86B2E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911E0-0CE8-A34B-A08B-981FC877D3FA}"/>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3040465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C559F-F9A4-8141-8489-CFC7CEC2F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4058CF-71F5-D748-A144-E69522ABB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494F5-2579-6C4B-9429-BDCF9AAB29F6}"/>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5" name="Footer Placeholder 4">
            <a:extLst>
              <a:ext uri="{FF2B5EF4-FFF2-40B4-BE49-F238E27FC236}">
                <a16:creationId xmlns:a16="http://schemas.microsoft.com/office/drawing/2014/main" id="{00224FAD-2D38-C049-B821-9A088A626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EB53A-B8FD-5447-997E-FFE64730FFFC}"/>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172234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BB33-63CD-4A42-85EC-5A0D4EDB4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2C946-BEAB-1B4E-8A1B-E9D124972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CFE44-B8A8-454E-8685-8A512920EB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21C721-E002-3A45-BB2B-6FAF2FC47869}"/>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6" name="Footer Placeholder 5">
            <a:extLst>
              <a:ext uri="{FF2B5EF4-FFF2-40B4-BE49-F238E27FC236}">
                <a16:creationId xmlns:a16="http://schemas.microsoft.com/office/drawing/2014/main" id="{3C0D0015-76AB-0C4C-B9BB-7FD5598AF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B95A4-82E9-4749-AA71-234BFE84F9C9}"/>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358091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6DD0-5863-EF4F-9FC3-8DAA8EB57D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6BC2AB-3E1B-FB40-9836-A85CD1B78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98864B-FCE2-D34F-987E-04B7847750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D9F1C-F4E6-A849-AB65-5CB7E98FD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025496-89DA-0746-88AB-067BA13146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F0D2BE-5772-1F43-93F4-DE4240B8278E}"/>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8" name="Footer Placeholder 7">
            <a:extLst>
              <a:ext uri="{FF2B5EF4-FFF2-40B4-BE49-F238E27FC236}">
                <a16:creationId xmlns:a16="http://schemas.microsoft.com/office/drawing/2014/main" id="{E75EFDF7-0DCB-D84D-A87D-9918161576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EEF175-3E98-6743-B2A6-777ED4E653BD}"/>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1555116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7C76-9C7F-B94D-A326-DE6533ABC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0A3D3E-D1C5-5C40-B98E-E7CB5613AFAF}"/>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4" name="Footer Placeholder 3">
            <a:extLst>
              <a:ext uri="{FF2B5EF4-FFF2-40B4-BE49-F238E27FC236}">
                <a16:creationId xmlns:a16="http://schemas.microsoft.com/office/drawing/2014/main" id="{35640943-191C-024A-B6BB-06640A4413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3281B3-A046-874B-845F-22F7A4FEA51C}"/>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104142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FDB32-9574-4245-817C-4FCC0B05CF10}"/>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3" name="Footer Placeholder 2">
            <a:extLst>
              <a:ext uri="{FF2B5EF4-FFF2-40B4-BE49-F238E27FC236}">
                <a16:creationId xmlns:a16="http://schemas.microsoft.com/office/drawing/2014/main" id="{7C197FDA-CD57-B946-AFB1-1851CBE3BD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5B5576-E7F3-184B-A397-D36370C6E405}"/>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79410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EC95-E16C-134C-A37B-0D81D91CC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A5E882-1373-B649-9C38-B4FE8176A3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D6095F-2029-6E4C-A079-449D9AE2D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F1F6B-0F68-D048-90B9-6F1E5721D34D}"/>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6" name="Footer Placeholder 5">
            <a:extLst>
              <a:ext uri="{FF2B5EF4-FFF2-40B4-BE49-F238E27FC236}">
                <a16:creationId xmlns:a16="http://schemas.microsoft.com/office/drawing/2014/main" id="{C3AEA3E3-479C-FC42-8A82-87366C203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502CC-50AF-3D46-9EC7-AF331B860175}"/>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260447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6D7D-DE10-A14D-8C71-48280EB38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D7F5AA-4771-5542-9856-29B086E37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06871-7DF7-AA4E-B7F1-1D220C625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58018-4564-3D42-B9D9-93187096AD10}"/>
              </a:ext>
            </a:extLst>
          </p:cNvPr>
          <p:cNvSpPr>
            <a:spLocks noGrp="1"/>
          </p:cNvSpPr>
          <p:nvPr>
            <p:ph type="dt" sz="half" idx="10"/>
          </p:nvPr>
        </p:nvSpPr>
        <p:spPr/>
        <p:txBody>
          <a:bodyPr/>
          <a:lstStyle/>
          <a:p>
            <a:fld id="{496A5246-A599-264B-8589-B70D978E9CDE}" type="datetimeFigureOut">
              <a:rPr lang="en-US" smtClean="0"/>
              <a:t>11/23/21</a:t>
            </a:fld>
            <a:endParaRPr lang="en-US"/>
          </a:p>
        </p:txBody>
      </p:sp>
      <p:sp>
        <p:nvSpPr>
          <p:cNvPr id="6" name="Footer Placeholder 5">
            <a:extLst>
              <a:ext uri="{FF2B5EF4-FFF2-40B4-BE49-F238E27FC236}">
                <a16:creationId xmlns:a16="http://schemas.microsoft.com/office/drawing/2014/main" id="{7A6268B1-F669-FE45-B09B-BA68325F1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CCE4A-16C9-2943-9A80-FE797E3F5C32}"/>
              </a:ext>
            </a:extLst>
          </p:cNvPr>
          <p:cNvSpPr>
            <a:spLocks noGrp="1"/>
          </p:cNvSpPr>
          <p:nvPr>
            <p:ph type="sldNum" sz="quarter" idx="12"/>
          </p:nvPr>
        </p:nvSpPr>
        <p:spPr/>
        <p:txBody>
          <a:bodyPr/>
          <a:lstStyle/>
          <a:p>
            <a:fld id="{99C77770-030E-2647-9A54-91C09D9446F1}" type="slidenum">
              <a:rPr lang="en-US" smtClean="0"/>
              <a:t>‹#›</a:t>
            </a:fld>
            <a:endParaRPr lang="en-US"/>
          </a:p>
        </p:txBody>
      </p:sp>
    </p:spTree>
    <p:extLst>
      <p:ext uri="{BB962C8B-B14F-4D97-AF65-F5344CB8AC3E}">
        <p14:creationId xmlns:p14="http://schemas.microsoft.com/office/powerpoint/2010/main" val="193243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B0C2C-E026-624C-8603-2ACF53C2F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A18452-7B55-1644-A14F-2390BD287D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2E7D8-0026-0040-9C16-CAC7766C2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A5246-A599-264B-8589-B70D978E9CDE}" type="datetimeFigureOut">
              <a:rPr lang="en-US" smtClean="0"/>
              <a:t>11/23/21</a:t>
            </a:fld>
            <a:endParaRPr lang="en-US"/>
          </a:p>
        </p:txBody>
      </p:sp>
      <p:sp>
        <p:nvSpPr>
          <p:cNvPr id="5" name="Footer Placeholder 4">
            <a:extLst>
              <a:ext uri="{FF2B5EF4-FFF2-40B4-BE49-F238E27FC236}">
                <a16:creationId xmlns:a16="http://schemas.microsoft.com/office/drawing/2014/main" id="{FC7732DE-BF73-D84F-827F-1AB7F83C9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D9499-7BE5-2E41-BB0B-13FF2CAE4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77770-030E-2647-9A54-91C09D9446F1}" type="slidenum">
              <a:rPr lang="en-US" smtClean="0"/>
              <a:t>‹#›</a:t>
            </a:fld>
            <a:endParaRPr lang="en-US"/>
          </a:p>
        </p:txBody>
      </p:sp>
    </p:spTree>
    <p:extLst>
      <p:ext uri="{BB962C8B-B14F-4D97-AF65-F5344CB8AC3E}">
        <p14:creationId xmlns:p14="http://schemas.microsoft.com/office/powerpoint/2010/main" val="2558127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Brian@directadfactory.com902.521.0441" TargetMode="Externa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BA9ADF-73B1-4243-B827-224A330B84D3}"/>
              </a:ext>
            </a:extLst>
          </p:cNvPr>
          <p:cNvSpPr txBox="1"/>
          <p:nvPr/>
        </p:nvSpPr>
        <p:spPr>
          <a:xfrm>
            <a:off x="729806" y="1649784"/>
            <a:ext cx="10732386" cy="4247317"/>
          </a:xfrm>
          <a:prstGeom prst="rect">
            <a:avLst/>
          </a:prstGeom>
          <a:noFill/>
        </p:spPr>
        <p:txBody>
          <a:bodyPr wrap="square" rtlCol="0">
            <a:spAutoFit/>
          </a:bodyPr>
          <a:lstStyle/>
          <a:p>
            <a:r>
              <a:rPr lang="en-US" dirty="0"/>
              <a:t>The definition of Brand: </a:t>
            </a:r>
            <a:r>
              <a:rPr lang="en-CA" i="1" dirty="0"/>
              <a:t>a class of goods identified by name as the product of a single firm or manufacturer</a:t>
            </a:r>
            <a:r>
              <a:rPr lang="en-CA" dirty="0"/>
              <a:t>, the Merriam-Webster dictionary.</a:t>
            </a:r>
          </a:p>
          <a:p>
            <a:r>
              <a:rPr lang="en-US" dirty="0"/>
              <a:t> </a:t>
            </a:r>
            <a:endParaRPr lang="en-CA" dirty="0"/>
          </a:p>
          <a:p>
            <a:r>
              <a:rPr lang="en-US" dirty="0"/>
              <a:t>Or, </a:t>
            </a:r>
            <a:r>
              <a:rPr lang="en-US" i="1" dirty="0"/>
              <a:t>a person’s gut feeling about a product, service or organization</a:t>
            </a:r>
            <a:r>
              <a:rPr lang="en-US" dirty="0"/>
              <a:t>.</a:t>
            </a:r>
            <a:endParaRPr lang="en-CA" dirty="0"/>
          </a:p>
          <a:p>
            <a:r>
              <a:rPr lang="en-US" i="1" dirty="0"/>
              <a:t>Marty Neumeier</a:t>
            </a:r>
            <a:endParaRPr lang="en-CA" dirty="0"/>
          </a:p>
          <a:p>
            <a:r>
              <a:rPr lang="en-US" dirty="0"/>
              <a:t> </a:t>
            </a:r>
            <a:endParaRPr lang="en-CA" dirty="0"/>
          </a:p>
          <a:p>
            <a:r>
              <a:rPr lang="en-US" dirty="0"/>
              <a:t>The definition of Brand Identity: </a:t>
            </a:r>
            <a:r>
              <a:rPr lang="en-CA" i="1" dirty="0"/>
              <a:t>is the collection of all elements that a company creates to portray the right image to its consumer</a:t>
            </a:r>
            <a:endParaRPr lang="en-CA" dirty="0"/>
          </a:p>
          <a:p>
            <a:r>
              <a:rPr lang="en-US" dirty="0"/>
              <a:t> </a:t>
            </a:r>
            <a:endParaRPr lang="en-CA" dirty="0"/>
          </a:p>
          <a:p>
            <a:r>
              <a:rPr lang="en-US" dirty="0"/>
              <a:t>The definition of Brand Image: </a:t>
            </a:r>
            <a:r>
              <a:rPr lang="en-US" i="1" dirty="0"/>
              <a:t>the feeling about your Brand held by potential clients</a:t>
            </a:r>
            <a:endParaRPr lang="en-CA" dirty="0"/>
          </a:p>
          <a:p>
            <a:r>
              <a:rPr lang="en-US" dirty="0"/>
              <a:t> </a:t>
            </a:r>
            <a:endParaRPr lang="en-CA" dirty="0"/>
          </a:p>
          <a:p>
            <a:r>
              <a:rPr lang="en-US" dirty="0"/>
              <a:t>The definition of Brand Strategy: </a:t>
            </a:r>
            <a:r>
              <a:rPr lang="en-US" i="1" dirty="0"/>
              <a:t>An action plan to take your Brand to your ideal customer.</a:t>
            </a:r>
            <a:endParaRPr lang="en-CA" dirty="0"/>
          </a:p>
          <a:p>
            <a:r>
              <a:rPr lang="en-US" dirty="0"/>
              <a:t>Or, </a:t>
            </a:r>
            <a:r>
              <a:rPr lang="en-US" i="1" dirty="0"/>
              <a:t>a plan for systematic development of a brand to meet business objectives.</a:t>
            </a:r>
            <a:endParaRPr lang="en-CA" dirty="0"/>
          </a:p>
          <a:p>
            <a:r>
              <a:rPr lang="en-US" dirty="0"/>
              <a:t> </a:t>
            </a:r>
            <a:endParaRPr lang="en-CA" dirty="0"/>
          </a:p>
          <a:p>
            <a:r>
              <a:rPr lang="en-US" dirty="0"/>
              <a:t>So what does all this actually mean when broken down to its simplest form?</a:t>
            </a:r>
            <a:endParaRPr lang="en-CA" dirty="0"/>
          </a:p>
        </p:txBody>
      </p:sp>
      <p:sp>
        <p:nvSpPr>
          <p:cNvPr id="4" name="TextBox 3">
            <a:extLst>
              <a:ext uri="{FF2B5EF4-FFF2-40B4-BE49-F238E27FC236}">
                <a16:creationId xmlns:a16="http://schemas.microsoft.com/office/drawing/2014/main" id="{950527E5-C0AE-B244-B12E-AD22234F9E40}"/>
              </a:ext>
            </a:extLst>
          </p:cNvPr>
          <p:cNvSpPr txBox="1"/>
          <p:nvPr/>
        </p:nvSpPr>
        <p:spPr>
          <a:xfrm>
            <a:off x="3532509" y="701126"/>
            <a:ext cx="5126981" cy="646331"/>
          </a:xfrm>
          <a:prstGeom prst="rect">
            <a:avLst/>
          </a:prstGeom>
          <a:noFill/>
        </p:spPr>
        <p:txBody>
          <a:bodyPr wrap="none" rtlCol="0">
            <a:spAutoFit/>
          </a:bodyPr>
          <a:lstStyle/>
          <a:p>
            <a:r>
              <a:rPr lang="en-US" sz="3600" dirty="0">
                <a:solidFill>
                  <a:srgbClr val="7030A0"/>
                </a:solidFill>
                <a:latin typeface="Helvetica" pitchFamily="2" charset="0"/>
              </a:rPr>
              <a:t>Never, EVER, Do This!!!</a:t>
            </a:r>
          </a:p>
        </p:txBody>
      </p:sp>
    </p:spTree>
    <p:extLst>
      <p:ext uri="{BB962C8B-B14F-4D97-AF65-F5344CB8AC3E}">
        <p14:creationId xmlns:p14="http://schemas.microsoft.com/office/powerpoint/2010/main" val="87341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F51-AECD-AB4F-893F-7EC0B726AEC3}"/>
              </a:ext>
            </a:extLst>
          </p:cNvPr>
          <p:cNvSpPr>
            <a:spLocks noGrp="1"/>
          </p:cNvSpPr>
          <p:nvPr>
            <p:ph type="ctrTitle"/>
          </p:nvPr>
        </p:nvSpPr>
        <p:spPr>
          <a:xfrm>
            <a:off x="1603398" y="935351"/>
            <a:ext cx="9144000" cy="1015663"/>
          </a:xfrm>
        </p:spPr>
        <p:txBody>
          <a:bodyPr>
            <a:normAutofit fontScale="90000"/>
          </a:bodyPr>
          <a:lstStyle/>
          <a:p>
            <a:r>
              <a:rPr lang="en-US" sz="7200" i="1" dirty="0">
                <a:solidFill>
                  <a:srgbClr val="7030A0"/>
                </a:solidFill>
                <a:latin typeface="Helvetica" pitchFamily="2" charset="0"/>
                <a:ea typeface="Lato" panose="020F0502020204030203" pitchFamily="34" charset="0"/>
                <a:cs typeface="Lato" panose="020F0502020204030203" pitchFamily="34" charset="0"/>
              </a:rPr>
              <a:t>Brand Strategy</a:t>
            </a:r>
          </a:p>
        </p:txBody>
      </p:sp>
      <p:sp>
        <p:nvSpPr>
          <p:cNvPr id="5" name="TextBox 4">
            <a:extLst>
              <a:ext uri="{FF2B5EF4-FFF2-40B4-BE49-F238E27FC236}">
                <a16:creationId xmlns:a16="http://schemas.microsoft.com/office/drawing/2014/main" id="{A2A3A3F2-657A-8747-BB31-F262AFE933C3}"/>
              </a:ext>
            </a:extLst>
          </p:cNvPr>
          <p:cNvSpPr txBox="1"/>
          <p:nvPr/>
        </p:nvSpPr>
        <p:spPr>
          <a:xfrm>
            <a:off x="2210673" y="2490495"/>
            <a:ext cx="8472191" cy="1046440"/>
          </a:xfrm>
          <a:prstGeom prst="rect">
            <a:avLst/>
          </a:prstGeom>
          <a:noFill/>
        </p:spPr>
        <p:txBody>
          <a:bodyPr wrap="none" rtlCol="0">
            <a:spAutoFit/>
          </a:bodyPr>
          <a:lstStyle/>
          <a:p>
            <a:r>
              <a:rPr lang="en-US" sz="4400" dirty="0">
                <a:latin typeface="Helvetica" pitchFamily="2" charset="0"/>
              </a:rPr>
              <a:t>The Foundation of your company</a:t>
            </a:r>
          </a:p>
          <a:p>
            <a:endParaRPr lang="en-US" dirty="0"/>
          </a:p>
        </p:txBody>
      </p:sp>
      <p:sp>
        <p:nvSpPr>
          <p:cNvPr id="8" name="Rectangle 7">
            <a:extLst>
              <a:ext uri="{FF2B5EF4-FFF2-40B4-BE49-F238E27FC236}">
                <a16:creationId xmlns:a16="http://schemas.microsoft.com/office/drawing/2014/main" id="{B7C516C2-BBEB-B046-A0F8-F8F81689E6B1}"/>
              </a:ext>
            </a:extLst>
          </p:cNvPr>
          <p:cNvSpPr/>
          <p:nvPr/>
        </p:nvSpPr>
        <p:spPr>
          <a:xfrm>
            <a:off x="3048000" y="3774711"/>
            <a:ext cx="6096000" cy="1938992"/>
          </a:xfrm>
          <a:prstGeom prst="rect">
            <a:avLst/>
          </a:prstGeom>
        </p:spPr>
        <p:txBody>
          <a:bodyPr>
            <a:spAutoFit/>
          </a:bodyPr>
          <a:lstStyle/>
          <a:p>
            <a:pPr algn="ctr"/>
            <a:r>
              <a:rPr lang="en-US" sz="4000" dirty="0">
                <a:latin typeface="Helvetica" pitchFamily="2" charset="0"/>
              </a:rPr>
              <a:t>Here is a great Question</a:t>
            </a:r>
          </a:p>
          <a:p>
            <a:pPr algn="ctr"/>
            <a:endParaRPr lang="en-US" sz="4000" dirty="0">
              <a:latin typeface="Helvetica" pitchFamily="2" charset="0"/>
            </a:endParaRPr>
          </a:p>
          <a:p>
            <a:pPr algn="ctr"/>
            <a:r>
              <a:rPr lang="en-US" sz="4000" dirty="0">
                <a:latin typeface="Helvetica" pitchFamily="2" charset="0"/>
              </a:rPr>
              <a:t>How Might We?</a:t>
            </a:r>
          </a:p>
        </p:txBody>
      </p:sp>
    </p:spTree>
    <p:extLst>
      <p:ext uri="{BB962C8B-B14F-4D97-AF65-F5344CB8AC3E}">
        <p14:creationId xmlns:p14="http://schemas.microsoft.com/office/powerpoint/2010/main" val="1154800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F51-AECD-AB4F-893F-7EC0B726AEC3}"/>
              </a:ext>
            </a:extLst>
          </p:cNvPr>
          <p:cNvSpPr>
            <a:spLocks noGrp="1"/>
          </p:cNvSpPr>
          <p:nvPr>
            <p:ph type="ctrTitle"/>
          </p:nvPr>
        </p:nvSpPr>
        <p:spPr>
          <a:xfrm>
            <a:off x="1603398" y="571669"/>
            <a:ext cx="9144000" cy="1015663"/>
          </a:xfrm>
        </p:spPr>
        <p:txBody>
          <a:bodyPr>
            <a:normAutofit fontScale="90000"/>
          </a:bodyPr>
          <a:lstStyle/>
          <a:p>
            <a:r>
              <a:rPr lang="en-US" sz="7200" i="1" dirty="0">
                <a:solidFill>
                  <a:srgbClr val="7030A0"/>
                </a:solidFill>
                <a:latin typeface="Helvetica" pitchFamily="2" charset="0"/>
                <a:ea typeface="Lato" panose="020F0502020204030203" pitchFamily="34" charset="0"/>
                <a:cs typeface="Lato" panose="020F0502020204030203" pitchFamily="34" charset="0"/>
              </a:rPr>
              <a:t>How Might We?</a:t>
            </a:r>
          </a:p>
        </p:txBody>
      </p:sp>
      <p:sp>
        <p:nvSpPr>
          <p:cNvPr id="8" name="Rectangle 7">
            <a:extLst>
              <a:ext uri="{FF2B5EF4-FFF2-40B4-BE49-F238E27FC236}">
                <a16:creationId xmlns:a16="http://schemas.microsoft.com/office/drawing/2014/main" id="{B7C516C2-BBEB-B046-A0F8-F8F81689E6B1}"/>
              </a:ext>
            </a:extLst>
          </p:cNvPr>
          <p:cNvSpPr/>
          <p:nvPr/>
        </p:nvSpPr>
        <p:spPr>
          <a:xfrm>
            <a:off x="256179" y="2325087"/>
            <a:ext cx="5502061" cy="2862322"/>
          </a:xfrm>
          <a:prstGeom prst="rect">
            <a:avLst/>
          </a:prstGeom>
        </p:spPr>
        <p:txBody>
          <a:bodyPr wrap="square">
            <a:spAutoFit/>
          </a:bodyPr>
          <a:lstStyle/>
          <a:p>
            <a:pPr marL="571500" lvl="0" indent="-571500">
              <a:buFont typeface="Arial" panose="020B0604020202020204" pitchFamily="34" charset="0"/>
              <a:buChar char="•"/>
            </a:pPr>
            <a:r>
              <a:rPr lang="en-US" sz="2000" dirty="0">
                <a:latin typeface="Helvetica" pitchFamily="2" charset="0"/>
                <a:ea typeface="Lato" panose="020F0502020204030203" pitchFamily="34" charset="0"/>
                <a:cs typeface="Lato" panose="020F0502020204030203" pitchFamily="34" charset="0"/>
              </a:rPr>
              <a:t>Impact our clients? </a:t>
            </a:r>
            <a:r>
              <a:rPr lang="en-US" sz="2000" i="1" dirty="0">
                <a:latin typeface="Helvetica" pitchFamily="2" charset="0"/>
                <a:ea typeface="Lato" panose="020F0502020204030203" pitchFamily="34" charset="0"/>
                <a:cs typeface="Lato" panose="020F0502020204030203" pitchFamily="34" charset="0"/>
              </a:rPr>
              <a:t>Ensure that our brand is lifechanging.</a:t>
            </a:r>
          </a:p>
          <a:p>
            <a:pPr marL="571500" lvl="0" indent="-571500">
              <a:buFont typeface="Arial" panose="020B0604020202020204" pitchFamily="34" charset="0"/>
              <a:buChar char="•"/>
            </a:pPr>
            <a:endParaRPr lang="en-CA" sz="2000" i="1" dirty="0">
              <a:latin typeface="Helvetica" pitchFamily="2" charset="0"/>
              <a:ea typeface="Lato" panose="020F0502020204030203" pitchFamily="34" charset="0"/>
              <a:cs typeface="Lato" panose="020F0502020204030203" pitchFamily="34" charset="0"/>
            </a:endParaRPr>
          </a:p>
          <a:p>
            <a:pPr marL="571500" lvl="0" indent="-571500">
              <a:buFont typeface="Arial" panose="020B0604020202020204" pitchFamily="34" charset="0"/>
              <a:buChar char="•"/>
            </a:pPr>
            <a:r>
              <a:rPr lang="en-US" sz="2000" dirty="0">
                <a:latin typeface="Helvetica" pitchFamily="2" charset="0"/>
                <a:ea typeface="Lato" panose="020F0502020204030203" pitchFamily="34" charset="0"/>
                <a:cs typeface="Lato" panose="020F0502020204030203" pitchFamily="34" charset="0"/>
              </a:rPr>
              <a:t>Inject emotion? </a:t>
            </a:r>
            <a:r>
              <a:rPr lang="en-US" sz="2000" i="1" dirty="0">
                <a:latin typeface="Helvetica" pitchFamily="2" charset="0"/>
                <a:ea typeface="Lato" panose="020F0502020204030203" pitchFamily="34" charset="0"/>
                <a:cs typeface="Lato" panose="020F0502020204030203" pitchFamily="34" charset="0"/>
              </a:rPr>
              <a:t>Ensure that our clients LOVE our brand.</a:t>
            </a:r>
          </a:p>
          <a:p>
            <a:pPr marL="571500" lvl="0" indent="-571500">
              <a:buFont typeface="Arial" panose="020B0604020202020204" pitchFamily="34" charset="0"/>
              <a:buChar char="•"/>
            </a:pPr>
            <a:endParaRPr lang="en-CA" sz="2000" i="1" dirty="0">
              <a:latin typeface="Helvetica" pitchFamily="2" charset="0"/>
              <a:ea typeface="Lato" panose="020F0502020204030203" pitchFamily="34" charset="0"/>
              <a:cs typeface="Lato" panose="020F0502020204030203" pitchFamily="34" charset="0"/>
            </a:endParaRPr>
          </a:p>
          <a:p>
            <a:pPr marL="571500" lvl="0" indent="-571500">
              <a:buFont typeface="Arial" panose="020B0604020202020204" pitchFamily="34" charset="0"/>
              <a:buChar char="•"/>
            </a:pPr>
            <a:r>
              <a:rPr lang="en-US" sz="2000" dirty="0">
                <a:latin typeface="Helvetica" pitchFamily="2" charset="0"/>
                <a:ea typeface="Lato" panose="020F0502020204030203" pitchFamily="34" charset="0"/>
                <a:cs typeface="Lato" panose="020F0502020204030203" pitchFamily="34" charset="0"/>
              </a:rPr>
              <a:t>Encourage loyalty? </a:t>
            </a:r>
            <a:r>
              <a:rPr lang="en-US" sz="2000" i="1" dirty="0">
                <a:latin typeface="Helvetica" pitchFamily="2" charset="0"/>
                <a:ea typeface="Lato" panose="020F0502020204030203" pitchFamily="34" charset="0"/>
                <a:cs typeface="Lato" panose="020F0502020204030203" pitchFamily="34" charset="0"/>
              </a:rPr>
              <a:t>Ensure that our clients connect with the brand and not just the offering.</a:t>
            </a:r>
            <a:endParaRPr lang="en-CA" sz="2000" i="1" dirty="0">
              <a:latin typeface="Helvetica" pitchFamily="2" charset="0"/>
              <a:ea typeface="Lato" panose="020F0502020204030203" pitchFamily="34" charset="0"/>
              <a:cs typeface="Lato" panose="020F0502020204030203" pitchFamily="34" charset="0"/>
            </a:endParaRPr>
          </a:p>
        </p:txBody>
      </p:sp>
      <p:pic>
        <p:nvPicPr>
          <p:cNvPr id="4" name="Picture 3" descr="A picture containing outdoor, road, person, grass&#10;&#10;Description automatically generated">
            <a:extLst>
              <a:ext uri="{FF2B5EF4-FFF2-40B4-BE49-F238E27FC236}">
                <a16:creationId xmlns:a16="http://schemas.microsoft.com/office/drawing/2014/main" id="{8A340C5E-4693-684F-9D99-8CB6E75C772B}"/>
              </a:ext>
            </a:extLst>
          </p:cNvPr>
          <p:cNvPicPr>
            <a:picLocks noChangeAspect="1"/>
          </p:cNvPicPr>
          <p:nvPr/>
        </p:nvPicPr>
        <p:blipFill>
          <a:blip r:embed="rId2"/>
          <a:stretch>
            <a:fillRect/>
          </a:stretch>
        </p:blipFill>
        <p:spPr>
          <a:xfrm>
            <a:off x="6175398" y="2325087"/>
            <a:ext cx="5631242" cy="2862323"/>
          </a:xfrm>
          <a:prstGeom prst="rect">
            <a:avLst/>
          </a:prstGeom>
        </p:spPr>
      </p:pic>
    </p:spTree>
    <p:extLst>
      <p:ext uri="{BB962C8B-B14F-4D97-AF65-F5344CB8AC3E}">
        <p14:creationId xmlns:p14="http://schemas.microsoft.com/office/powerpoint/2010/main" val="256987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9F3615-EB49-CD4A-AA42-24326C8BA21E}"/>
              </a:ext>
            </a:extLst>
          </p:cNvPr>
          <p:cNvPicPr>
            <a:picLocks noChangeAspect="1"/>
          </p:cNvPicPr>
          <p:nvPr/>
        </p:nvPicPr>
        <p:blipFill>
          <a:blip r:embed="rId2"/>
          <a:srcRect/>
          <a:stretch/>
        </p:blipFill>
        <p:spPr>
          <a:xfrm>
            <a:off x="6620258" y="2120642"/>
            <a:ext cx="5128502" cy="3266366"/>
          </a:xfrm>
          <a:prstGeom prst="rect">
            <a:avLst/>
          </a:prstGeom>
        </p:spPr>
      </p:pic>
      <p:sp>
        <p:nvSpPr>
          <p:cNvPr id="3" name="TextBox 2">
            <a:extLst>
              <a:ext uri="{FF2B5EF4-FFF2-40B4-BE49-F238E27FC236}">
                <a16:creationId xmlns:a16="http://schemas.microsoft.com/office/drawing/2014/main" id="{6070B5D0-6B4B-9345-8C77-C127684CC44E}"/>
              </a:ext>
            </a:extLst>
          </p:cNvPr>
          <p:cNvSpPr txBox="1"/>
          <p:nvPr/>
        </p:nvSpPr>
        <p:spPr>
          <a:xfrm>
            <a:off x="865773" y="2346888"/>
            <a:ext cx="5186806" cy="4770537"/>
          </a:xfrm>
          <a:prstGeom prst="rect">
            <a:avLst/>
          </a:prstGeom>
          <a:noFill/>
        </p:spPr>
        <p:txBody>
          <a:bodyPr wrap="none" rtlCol="0">
            <a:spAutoFit/>
          </a:bodyPr>
          <a:lstStyle/>
          <a:p>
            <a:pPr algn="ctr"/>
            <a:endParaRPr lang="en-US" sz="3200" dirty="0">
              <a:solidFill>
                <a:srgbClr val="0563C1"/>
              </a:solidFill>
              <a:hlinkClick r:id="rId3">
                <a:extLst>
                  <a:ext uri="{A12FA001-AC4F-418D-AE19-62706E023703}">
                    <ahyp:hlinkClr xmlns:ahyp="http://schemas.microsoft.com/office/drawing/2018/hyperlinkcolor" val="tx"/>
                  </a:ext>
                </a:extLst>
              </a:hlinkClick>
            </a:endParaRPr>
          </a:p>
          <a:p>
            <a:pPr algn="ctr"/>
            <a:r>
              <a:rPr lang="en-US" sz="3200" dirty="0">
                <a:solidFill>
                  <a:schemeClr val="bg1"/>
                </a:solidFill>
                <a:latin typeface="Helvetica" pitchFamily="2" charset="0"/>
                <a:hlinkClick r:id="rId3">
                  <a:extLst>
                    <a:ext uri="{A12FA001-AC4F-418D-AE19-62706E023703}">
                      <ahyp:hlinkClr xmlns:ahyp="http://schemas.microsoft.com/office/drawing/2018/hyperlinkcolor" val="tx"/>
                    </a:ext>
                  </a:extLst>
                </a:hlinkClick>
              </a:rPr>
              <a:t>Let’s Chat about our Brand </a:t>
            </a:r>
          </a:p>
          <a:p>
            <a:pPr algn="ctr"/>
            <a:r>
              <a:rPr lang="en-US" sz="3200" dirty="0">
                <a:solidFill>
                  <a:schemeClr val="bg1"/>
                </a:solidFill>
                <a:latin typeface="Helvetica" pitchFamily="2" charset="0"/>
                <a:hlinkClick r:id="rId3">
                  <a:extLst>
                    <a:ext uri="{A12FA001-AC4F-418D-AE19-62706E023703}">
                      <ahyp:hlinkClr xmlns:ahyp="http://schemas.microsoft.com/office/drawing/2018/hyperlinkcolor" val="tx"/>
                    </a:ext>
                  </a:extLst>
                </a:hlinkClick>
              </a:rPr>
              <a:t>Strategy Workshops</a:t>
            </a:r>
          </a:p>
          <a:p>
            <a:pPr algn="ctr"/>
            <a:endParaRPr lang="en-US" sz="3200" dirty="0">
              <a:solidFill>
                <a:schemeClr val="bg1"/>
              </a:solidFill>
              <a:latin typeface="Helvetica" pitchFamily="2" charset="0"/>
              <a:hlinkClick r:id="rId3">
                <a:extLst>
                  <a:ext uri="{A12FA001-AC4F-418D-AE19-62706E023703}">
                    <ahyp:hlinkClr xmlns:ahyp="http://schemas.microsoft.com/office/drawing/2018/hyperlinkcolor" val="tx"/>
                  </a:ext>
                </a:extLst>
              </a:hlinkClick>
            </a:endParaRPr>
          </a:p>
          <a:p>
            <a:pPr algn="ctr"/>
            <a:r>
              <a:rPr lang="en-US" sz="3200" dirty="0">
                <a:solidFill>
                  <a:schemeClr val="bg1"/>
                </a:solidFill>
                <a:latin typeface="Helvetica" pitchFamily="2" charset="0"/>
                <a:hlinkClick r:id="rId3">
                  <a:extLst>
                    <a:ext uri="{A12FA001-AC4F-418D-AE19-62706E023703}">
                      <ahyp:hlinkClr xmlns:ahyp="http://schemas.microsoft.com/office/drawing/2018/hyperlinkcolor" val="tx"/>
                    </a:ext>
                  </a:extLst>
                </a:hlinkClick>
              </a:rPr>
              <a:t>Brian@directadfactory.com</a:t>
            </a:r>
          </a:p>
          <a:p>
            <a:pPr algn="ctr"/>
            <a:r>
              <a:rPr lang="en-US" sz="3200" dirty="0">
                <a:solidFill>
                  <a:schemeClr val="bg1"/>
                </a:solidFill>
                <a:latin typeface="Helvetica" pitchFamily="2" charset="0"/>
                <a:hlinkClick r:id="rId3">
                  <a:extLst>
                    <a:ext uri="{A12FA001-AC4F-418D-AE19-62706E023703}">
                      <ahyp:hlinkClr xmlns:ahyp="http://schemas.microsoft.com/office/drawing/2018/hyperlinkcolor" val="tx"/>
                    </a:ext>
                  </a:extLst>
                </a:hlinkClick>
              </a:rPr>
              <a:t>902.521.0441</a:t>
            </a:r>
            <a:endParaRPr lang="en-US" sz="3200" dirty="0">
              <a:solidFill>
                <a:schemeClr val="bg1"/>
              </a:solidFill>
              <a:latin typeface="Helvetica" pitchFamily="2" charset="0"/>
            </a:endParaRPr>
          </a:p>
          <a:p>
            <a:pPr algn="ctr"/>
            <a:endParaRPr lang="en-US" sz="3200" dirty="0"/>
          </a:p>
          <a:p>
            <a:pPr algn="ctr"/>
            <a:endParaRPr lang="en-US" sz="3200" dirty="0"/>
          </a:p>
          <a:p>
            <a:pPr algn="ctr"/>
            <a:endParaRPr lang="en-US" sz="4800" dirty="0"/>
          </a:p>
        </p:txBody>
      </p:sp>
      <p:pic>
        <p:nvPicPr>
          <p:cNvPr id="5" name="Picture 4" descr="Text&#10;&#10;Description automatically generated">
            <a:extLst>
              <a:ext uri="{FF2B5EF4-FFF2-40B4-BE49-F238E27FC236}">
                <a16:creationId xmlns:a16="http://schemas.microsoft.com/office/drawing/2014/main" id="{28ACFEB5-610C-3843-80B6-6A3FCBE42C92}"/>
              </a:ext>
            </a:extLst>
          </p:cNvPr>
          <p:cNvPicPr>
            <a:picLocks noChangeAspect="1"/>
          </p:cNvPicPr>
          <p:nvPr/>
        </p:nvPicPr>
        <p:blipFill>
          <a:blip r:embed="rId4"/>
          <a:stretch>
            <a:fillRect/>
          </a:stretch>
        </p:blipFill>
        <p:spPr>
          <a:xfrm>
            <a:off x="0" y="0"/>
            <a:ext cx="8941020" cy="2346888"/>
          </a:xfrm>
          <a:prstGeom prst="rect">
            <a:avLst/>
          </a:prstGeom>
        </p:spPr>
      </p:pic>
      <p:sp>
        <p:nvSpPr>
          <p:cNvPr id="8" name="TextBox 7">
            <a:extLst>
              <a:ext uri="{FF2B5EF4-FFF2-40B4-BE49-F238E27FC236}">
                <a16:creationId xmlns:a16="http://schemas.microsoft.com/office/drawing/2014/main" id="{B5B92661-FA27-2C49-A814-0DBA2AFF0D18}"/>
              </a:ext>
            </a:extLst>
          </p:cNvPr>
          <p:cNvSpPr txBox="1"/>
          <p:nvPr/>
        </p:nvSpPr>
        <p:spPr>
          <a:xfrm>
            <a:off x="7481003" y="5747527"/>
            <a:ext cx="3578224" cy="707886"/>
          </a:xfrm>
          <a:prstGeom prst="rect">
            <a:avLst/>
          </a:prstGeom>
          <a:noFill/>
        </p:spPr>
        <p:txBody>
          <a:bodyPr wrap="none" rtlCol="0">
            <a:spAutoFit/>
          </a:bodyPr>
          <a:lstStyle/>
          <a:p>
            <a:r>
              <a:rPr lang="en-US" sz="4000" dirty="0">
                <a:solidFill>
                  <a:schemeClr val="bg1"/>
                </a:solidFill>
                <a:latin typeface="Helvetica" pitchFamily="2" charset="0"/>
              </a:rPr>
              <a:t>No Boundaries</a:t>
            </a:r>
          </a:p>
        </p:txBody>
      </p:sp>
    </p:spTree>
    <p:extLst>
      <p:ext uri="{BB962C8B-B14F-4D97-AF65-F5344CB8AC3E}">
        <p14:creationId xmlns:p14="http://schemas.microsoft.com/office/powerpoint/2010/main" val="78617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366186-D146-3F4C-B7DC-CB2ED8E8423F}"/>
              </a:ext>
            </a:extLst>
          </p:cNvPr>
          <p:cNvSpPr txBox="1"/>
          <p:nvPr/>
        </p:nvSpPr>
        <p:spPr>
          <a:xfrm>
            <a:off x="1253874" y="1915758"/>
            <a:ext cx="9456628" cy="3477875"/>
          </a:xfrm>
          <a:prstGeom prst="rect">
            <a:avLst/>
          </a:prstGeom>
          <a:noFill/>
        </p:spPr>
        <p:txBody>
          <a:bodyPr wrap="none" rtlCol="0">
            <a:spAutoFit/>
          </a:bodyPr>
          <a:lstStyle/>
          <a:p>
            <a:r>
              <a:rPr lang="en-US" sz="6600" dirty="0">
                <a:solidFill>
                  <a:srgbClr val="7030A0"/>
                </a:solidFill>
                <a:latin typeface="Helvetica" pitchFamily="2" charset="0"/>
              </a:rPr>
              <a:t>The First Step is Always </a:t>
            </a:r>
          </a:p>
          <a:p>
            <a:endParaRPr lang="en-US" sz="6600" dirty="0">
              <a:solidFill>
                <a:srgbClr val="7030A0"/>
              </a:solidFill>
              <a:highlight>
                <a:srgbClr val="FFFF00"/>
              </a:highlight>
              <a:latin typeface="Helvetica" pitchFamily="2" charset="0"/>
            </a:endParaRPr>
          </a:p>
          <a:p>
            <a:pPr algn="ctr"/>
            <a:r>
              <a:rPr lang="en-US" sz="8800" dirty="0">
                <a:solidFill>
                  <a:srgbClr val="7030A0"/>
                </a:solidFill>
                <a:highlight>
                  <a:srgbClr val="FFFF00"/>
                </a:highlight>
                <a:latin typeface="Helvetica" pitchFamily="2" charset="0"/>
              </a:rPr>
              <a:t>WHY</a:t>
            </a:r>
          </a:p>
        </p:txBody>
      </p:sp>
    </p:spTree>
    <p:extLst>
      <p:ext uri="{BB962C8B-B14F-4D97-AF65-F5344CB8AC3E}">
        <p14:creationId xmlns:p14="http://schemas.microsoft.com/office/powerpoint/2010/main" val="1061730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F51-AECD-AB4F-893F-7EC0B726AEC3}"/>
              </a:ext>
            </a:extLst>
          </p:cNvPr>
          <p:cNvSpPr>
            <a:spLocks noGrp="1"/>
          </p:cNvSpPr>
          <p:nvPr>
            <p:ph type="ctrTitle"/>
          </p:nvPr>
        </p:nvSpPr>
        <p:spPr>
          <a:xfrm>
            <a:off x="1425147" y="185352"/>
            <a:ext cx="9144000" cy="1087396"/>
          </a:xfrm>
        </p:spPr>
        <p:txBody>
          <a:bodyPr>
            <a:normAutofit fontScale="90000"/>
          </a:bodyPr>
          <a:lstStyle/>
          <a:p>
            <a:r>
              <a:rPr lang="en-US" i="1" dirty="0">
                <a:solidFill>
                  <a:srgbClr val="7030A0"/>
                </a:solidFill>
                <a:latin typeface="Helvetica" pitchFamily="2" charset="0"/>
                <a:ea typeface="Lato" panose="020F0502020204030203" pitchFamily="34" charset="0"/>
                <a:cs typeface="Lato" panose="020F0502020204030203" pitchFamily="34" charset="0"/>
              </a:rPr>
              <a:t>Brand- You Don’t Control It</a:t>
            </a:r>
          </a:p>
        </p:txBody>
      </p:sp>
      <p:sp>
        <p:nvSpPr>
          <p:cNvPr id="8" name="TextBox 7">
            <a:extLst>
              <a:ext uri="{FF2B5EF4-FFF2-40B4-BE49-F238E27FC236}">
                <a16:creationId xmlns:a16="http://schemas.microsoft.com/office/drawing/2014/main" id="{282E1533-92C4-EA43-A8CE-DEF4A8838629}"/>
              </a:ext>
            </a:extLst>
          </p:cNvPr>
          <p:cNvSpPr txBox="1"/>
          <p:nvPr/>
        </p:nvSpPr>
        <p:spPr>
          <a:xfrm>
            <a:off x="6531429" y="3853543"/>
            <a:ext cx="5180310" cy="2246769"/>
          </a:xfrm>
          <a:prstGeom prst="rect">
            <a:avLst/>
          </a:prstGeom>
          <a:noFill/>
        </p:spPr>
        <p:txBody>
          <a:bodyPr wrap="square" rtlCol="0">
            <a:spAutoFit/>
          </a:bodyPr>
          <a:lstStyle/>
          <a:p>
            <a:pPr algn="ctr"/>
            <a:r>
              <a:rPr lang="en-CA" sz="2400" dirty="0">
                <a:latin typeface="Helvetica" pitchFamily="2" charset="0"/>
              </a:rPr>
              <a:t>People respond to passion. They like knowing that a business is run by people who care deeply about an issue that matters, even if that issue isn’t generally on their radar.</a:t>
            </a:r>
          </a:p>
          <a:p>
            <a:pPr algn="r"/>
            <a:r>
              <a:rPr lang="en-CA" sz="2000" i="1" dirty="0">
                <a:latin typeface="Helvetica" pitchFamily="2" charset="0"/>
                <a:ea typeface="Lato" panose="020F0502020204030203" pitchFamily="34" charset="0"/>
                <a:cs typeface="Calibri" panose="020F0502020204030204" pitchFamily="34" charset="0"/>
              </a:rPr>
              <a:t>Josh Levs</a:t>
            </a:r>
            <a:endParaRPr lang="en-US" sz="2000" i="1" dirty="0">
              <a:latin typeface="Helvetica" pitchFamily="2" charset="0"/>
              <a:ea typeface="Lato" panose="020F0502020204030203" pitchFamily="34" charset="0"/>
              <a:cs typeface="Calibri" panose="020F0502020204030204" pitchFamily="34" charset="0"/>
            </a:endParaRPr>
          </a:p>
        </p:txBody>
      </p:sp>
      <p:sp>
        <p:nvSpPr>
          <p:cNvPr id="4" name="TextBox 3">
            <a:extLst>
              <a:ext uri="{FF2B5EF4-FFF2-40B4-BE49-F238E27FC236}">
                <a16:creationId xmlns:a16="http://schemas.microsoft.com/office/drawing/2014/main" id="{E7707763-B175-4B4A-BF5B-230E16DF1704}"/>
              </a:ext>
            </a:extLst>
          </p:cNvPr>
          <p:cNvSpPr txBox="1"/>
          <p:nvPr/>
        </p:nvSpPr>
        <p:spPr>
          <a:xfrm>
            <a:off x="801537" y="3183155"/>
            <a:ext cx="5294463" cy="1877437"/>
          </a:xfrm>
          <a:prstGeom prst="rect">
            <a:avLst/>
          </a:prstGeom>
          <a:noFill/>
        </p:spPr>
        <p:txBody>
          <a:bodyPr wrap="square" rtlCol="0">
            <a:spAutoFit/>
          </a:bodyPr>
          <a:lstStyle/>
          <a:p>
            <a:pPr marL="342900" indent="-342900">
              <a:buFont typeface="+mj-lt"/>
              <a:buAutoNum type="arabicPeriod"/>
            </a:pPr>
            <a:r>
              <a:rPr lang="en-US" sz="2000" dirty="0">
                <a:latin typeface="Helvetica" pitchFamily="2" charset="0"/>
              </a:rPr>
              <a:t>Why did you start the company?</a:t>
            </a:r>
          </a:p>
          <a:p>
            <a:pPr marL="342900" indent="-342900">
              <a:buFont typeface="+mj-lt"/>
              <a:buAutoNum type="arabicPeriod"/>
            </a:pPr>
            <a:r>
              <a:rPr lang="en-US" sz="2000" dirty="0">
                <a:latin typeface="Helvetica" pitchFamily="2" charset="0"/>
              </a:rPr>
              <a:t>What in your company is bigger than your product?</a:t>
            </a:r>
          </a:p>
          <a:p>
            <a:pPr marL="342900" indent="-342900">
              <a:buFont typeface="+mj-lt"/>
              <a:buAutoNum type="arabicPeriod"/>
            </a:pPr>
            <a:r>
              <a:rPr lang="en-US" sz="2000" dirty="0">
                <a:latin typeface="Helvetica" pitchFamily="2" charset="0"/>
              </a:rPr>
              <a:t>Let’s talk shoes.</a:t>
            </a:r>
          </a:p>
          <a:p>
            <a:endParaRPr lang="en-US" dirty="0"/>
          </a:p>
          <a:p>
            <a:pPr marL="342900" indent="-342900">
              <a:buFont typeface="+mj-lt"/>
              <a:buAutoNum type="arabicPeriod"/>
            </a:pPr>
            <a:endParaRPr lang="en-US" dirty="0"/>
          </a:p>
        </p:txBody>
      </p:sp>
      <p:sp>
        <p:nvSpPr>
          <p:cNvPr id="5" name="TextBox 4">
            <a:extLst>
              <a:ext uri="{FF2B5EF4-FFF2-40B4-BE49-F238E27FC236}">
                <a16:creationId xmlns:a16="http://schemas.microsoft.com/office/drawing/2014/main" id="{5756B0EC-1E19-F54D-AE46-E23740A59107}"/>
              </a:ext>
            </a:extLst>
          </p:cNvPr>
          <p:cNvSpPr txBox="1"/>
          <p:nvPr/>
        </p:nvSpPr>
        <p:spPr>
          <a:xfrm>
            <a:off x="601451" y="1843575"/>
            <a:ext cx="3781805" cy="1077218"/>
          </a:xfrm>
          <a:prstGeom prst="rect">
            <a:avLst/>
          </a:prstGeom>
          <a:noFill/>
        </p:spPr>
        <p:txBody>
          <a:bodyPr wrap="none" rtlCol="0">
            <a:spAutoFit/>
          </a:bodyPr>
          <a:lstStyle/>
          <a:p>
            <a:r>
              <a:rPr lang="en-US" sz="3200" dirty="0">
                <a:latin typeface="Helvetica" pitchFamily="2" charset="0"/>
              </a:rPr>
              <a:t>Brand –More than</a:t>
            </a:r>
          </a:p>
          <a:p>
            <a:r>
              <a:rPr lang="en-US" sz="3200" i="1" dirty="0">
                <a:latin typeface="Helvetica" pitchFamily="2" charset="0"/>
              </a:rPr>
              <a:t>The first Impression</a:t>
            </a:r>
            <a:endParaRPr lang="en-US" sz="2000" i="1" dirty="0">
              <a:latin typeface="Helvetica" pitchFamily="2" charset="0"/>
            </a:endParaRPr>
          </a:p>
        </p:txBody>
      </p:sp>
      <p:sp>
        <p:nvSpPr>
          <p:cNvPr id="3" name="TextBox 2">
            <a:extLst>
              <a:ext uri="{FF2B5EF4-FFF2-40B4-BE49-F238E27FC236}">
                <a16:creationId xmlns:a16="http://schemas.microsoft.com/office/drawing/2014/main" id="{AF9A928A-ED41-0A4C-89E3-40DF5B3BFA93}"/>
              </a:ext>
            </a:extLst>
          </p:cNvPr>
          <p:cNvSpPr txBox="1"/>
          <p:nvPr/>
        </p:nvSpPr>
        <p:spPr>
          <a:xfrm>
            <a:off x="6614327" y="2712069"/>
            <a:ext cx="5014514" cy="584775"/>
          </a:xfrm>
          <a:prstGeom prst="rect">
            <a:avLst/>
          </a:prstGeom>
          <a:noFill/>
        </p:spPr>
        <p:txBody>
          <a:bodyPr wrap="none" rtlCol="0">
            <a:spAutoFit/>
          </a:bodyPr>
          <a:lstStyle/>
          <a:p>
            <a:r>
              <a:rPr lang="en-US" sz="3200" dirty="0">
                <a:latin typeface="Helvetica" pitchFamily="2" charset="0"/>
              </a:rPr>
              <a:t>Why will your clients care?</a:t>
            </a:r>
          </a:p>
        </p:txBody>
      </p:sp>
    </p:spTree>
    <p:extLst>
      <p:ext uri="{BB962C8B-B14F-4D97-AF65-F5344CB8AC3E}">
        <p14:creationId xmlns:p14="http://schemas.microsoft.com/office/powerpoint/2010/main" val="330334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366186-D146-3F4C-B7DC-CB2ED8E8423F}"/>
              </a:ext>
            </a:extLst>
          </p:cNvPr>
          <p:cNvSpPr txBox="1"/>
          <p:nvPr/>
        </p:nvSpPr>
        <p:spPr>
          <a:xfrm>
            <a:off x="245956" y="2697309"/>
            <a:ext cx="5278544" cy="2585323"/>
          </a:xfrm>
          <a:prstGeom prst="rect">
            <a:avLst/>
          </a:prstGeom>
          <a:noFill/>
        </p:spPr>
        <p:txBody>
          <a:bodyPr wrap="square" rtlCol="0">
            <a:spAutoFit/>
          </a:bodyPr>
          <a:lstStyle/>
          <a:p>
            <a:r>
              <a:rPr lang="en-CA" dirty="0">
                <a:latin typeface="Helvetica" pitchFamily="2" charset="0"/>
              </a:rPr>
              <a:t>Taking the time to explore the path that led to your business allows us to succinctly develop the founder’s vision, the WHY of the business.</a:t>
            </a:r>
          </a:p>
          <a:p>
            <a:r>
              <a:rPr lang="en-CA" dirty="0">
                <a:latin typeface="Helvetica" pitchFamily="2" charset="0"/>
              </a:rPr>
              <a:t> </a:t>
            </a:r>
          </a:p>
          <a:p>
            <a:r>
              <a:rPr lang="en-CA" dirty="0">
                <a:latin typeface="Helvetica" pitchFamily="2" charset="0"/>
              </a:rPr>
              <a:t>That leads to the company core values, ethos, non-negotiables, culture, and legacy.</a:t>
            </a:r>
          </a:p>
          <a:p>
            <a:r>
              <a:rPr lang="en-CA" dirty="0">
                <a:latin typeface="Helvetica" pitchFamily="2" charset="0"/>
              </a:rPr>
              <a:t> </a:t>
            </a:r>
          </a:p>
          <a:p>
            <a:r>
              <a:rPr lang="en-CA" dirty="0">
                <a:latin typeface="Helvetica" pitchFamily="2" charset="0"/>
              </a:rPr>
              <a:t>And that, is what people care about more than your features, benefits, or products. </a:t>
            </a:r>
          </a:p>
        </p:txBody>
      </p:sp>
      <p:sp>
        <p:nvSpPr>
          <p:cNvPr id="2" name="TextBox 1">
            <a:extLst>
              <a:ext uri="{FF2B5EF4-FFF2-40B4-BE49-F238E27FC236}">
                <a16:creationId xmlns:a16="http://schemas.microsoft.com/office/drawing/2014/main" id="{5606C1A8-4BA0-1345-B635-CF20C5334BF0}"/>
              </a:ext>
            </a:extLst>
          </p:cNvPr>
          <p:cNvSpPr txBox="1"/>
          <p:nvPr/>
        </p:nvSpPr>
        <p:spPr>
          <a:xfrm>
            <a:off x="1907449" y="1194954"/>
            <a:ext cx="8377101" cy="1200329"/>
          </a:xfrm>
          <a:prstGeom prst="rect">
            <a:avLst/>
          </a:prstGeom>
          <a:noFill/>
        </p:spPr>
        <p:txBody>
          <a:bodyPr wrap="none" rtlCol="0">
            <a:spAutoFit/>
          </a:bodyPr>
          <a:lstStyle/>
          <a:p>
            <a:pPr algn="ctr"/>
            <a:r>
              <a:rPr lang="en-US" sz="7200" dirty="0">
                <a:solidFill>
                  <a:srgbClr val="7030A0"/>
                </a:solidFill>
                <a:latin typeface="Helvetica" pitchFamily="2" charset="0"/>
              </a:rPr>
              <a:t>Gathering The Tribe</a:t>
            </a:r>
          </a:p>
        </p:txBody>
      </p:sp>
      <p:pic>
        <p:nvPicPr>
          <p:cNvPr id="4" name="Picture 3" descr="A large crowd of people&#10;&#10;Description automatically generated with medium confidence">
            <a:extLst>
              <a:ext uri="{FF2B5EF4-FFF2-40B4-BE49-F238E27FC236}">
                <a16:creationId xmlns:a16="http://schemas.microsoft.com/office/drawing/2014/main" id="{8035C33B-A4BE-8D4A-99FC-A380F0D6A7C8}"/>
              </a:ext>
            </a:extLst>
          </p:cNvPr>
          <p:cNvPicPr>
            <a:picLocks noChangeAspect="1"/>
          </p:cNvPicPr>
          <p:nvPr/>
        </p:nvPicPr>
        <p:blipFill>
          <a:blip r:embed="rId2"/>
          <a:stretch>
            <a:fillRect/>
          </a:stretch>
        </p:blipFill>
        <p:spPr>
          <a:xfrm>
            <a:off x="5825836" y="2503127"/>
            <a:ext cx="5898559" cy="3544382"/>
          </a:xfrm>
          <a:prstGeom prst="rect">
            <a:avLst/>
          </a:prstGeom>
        </p:spPr>
      </p:pic>
    </p:spTree>
    <p:extLst>
      <p:ext uri="{BB962C8B-B14F-4D97-AF65-F5344CB8AC3E}">
        <p14:creationId xmlns:p14="http://schemas.microsoft.com/office/powerpoint/2010/main" val="960114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F51-AECD-AB4F-893F-7EC0B726AEC3}"/>
              </a:ext>
            </a:extLst>
          </p:cNvPr>
          <p:cNvSpPr>
            <a:spLocks noGrp="1"/>
          </p:cNvSpPr>
          <p:nvPr>
            <p:ph type="ctrTitle"/>
          </p:nvPr>
        </p:nvSpPr>
        <p:spPr>
          <a:xfrm>
            <a:off x="921054" y="449498"/>
            <a:ext cx="10064432" cy="1087396"/>
          </a:xfrm>
        </p:spPr>
        <p:txBody>
          <a:bodyPr>
            <a:normAutofit fontScale="90000"/>
          </a:bodyPr>
          <a:lstStyle/>
          <a:p>
            <a:r>
              <a:rPr lang="en-US" i="1" dirty="0">
                <a:solidFill>
                  <a:srgbClr val="7030A0"/>
                </a:solidFill>
                <a:latin typeface="Helvetica" pitchFamily="2" charset="0"/>
                <a:ea typeface="Lato" panose="020F0502020204030203" pitchFamily="34" charset="0"/>
                <a:cs typeface="Lato" panose="020F0502020204030203" pitchFamily="34" charset="0"/>
              </a:rPr>
              <a:t>What does your Brand Promise</a:t>
            </a:r>
          </a:p>
        </p:txBody>
      </p:sp>
      <p:sp>
        <p:nvSpPr>
          <p:cNvPr id="8" name="TextBox 7">
            <a:extLst>
              <a:ext uri="{FF2B5EF4-FFF2-40B4-BE49-F238E27FC236}">
                <a16:creationId xmlns:a16="http://schemas.microsoft.com/office/drawing/2014/main" id="{282E1533-92C4-EA43-A8CE-DEF4A8838629}"/>
              </a:ext>
            </a:extLst>
          </p:cNvPr>
          <p:cNvSpPr txBox="1"/>
          <p:nvPr/>
        </p:nvSpPr>
        <p:spPr>
          <a:xfrm>
            <a:off x="1826113" y="2622051"/>
            <a:ext cx="4127157" cy="2585323"/>
          </a:xfrm>
          <a:prstGeom prst="rect">
            <a:avLst/>
          </a:prstGeom>
          <a:noFill/>
        </p:spPr>
        <p:txBody>
          <a:bodyPr wrap="square" rtlCol="0">
            <a:spAutoFit/>
          </a:bodyPr>
          <a:lstStyle/>
          <a:p>
            <a:r>
              <a:rPr lang="en-US" dirty="0">
                <a:latin typeface="Helvetica" pitchFamily="2" charset="0"/>
              </a:rPr>
              <a:t>If you think it includes faster, cheaper, better, etc. that would be a problem.</a:t>
            </a:r>
          </a:p>
          <a:p>
            <a:endParaRPr lang="en-US" dirty="0">
              <a:latin typeface="Helvetica" pitchFamily="2" charset="0"/>
            </a:endParaRPr>
          </a:p>
          <a:p>
            <a:r>
              <a:rPr lang="en-US" dirty="0">
                <a:latin typeface="Helvetica" pitchFamily="2" charset="0"/>
              </a:rPr>
              <a:t> Those are benefits of the product, but not the core of the brand.</a:t>
            </a:r>
            <a:endParaRPr lang="en-CA" dirty="0">
              <a:latin typeface="Helvetica" pitchFamily="2" charset="0"/>
            </a:endParaRPr>
          </a:p>
          <a:p>
            <a:r>
              <a:rPr lang="en-US" dirty="0">
                <a:latin typeface="Helvetica" pitchFamily="2" charset="0"/>
              </a:rPr>
              <a:t> </a:t>
            </a:r>
            <a:endParaRPr lang="en-CA" dirty="0">
              <a:latin typeface="Helvetica" pitchFamily="2" charset="0"/>
            </a:endParaRPr>
          </a:p>
          <a:p>
            <a:r>
              <a:rPr lang="en-US" dirty="0">
                <a:latin typeface="Helvetica" pitchFamily="2" charset="0"/>
              </a:rPr>
              <a:t>Brand is “the gut feeling people have about your company”</a:t>
            </a:r>
            <a:endParaRPr lang="en-CA" dirty="0">
              <a:latin typeface="Helvetica" pitchFamily="2" charset="0"/>
            </a:endParaRPr>
          </a:p>
          <a:p>
            <a:pPr algn="ctr"/>
            <a:endParaRPr lang="en-US" dirty="0"/>
          </a:p>
        </p:txBody>
      </p:sp>
      <p:sp>
        <p:nvSpPr>
          <p:cNvPr id="4" name="TextBox 3">
            <a:extLst>
              <a:ext uri="{FF2B5EF4-FFF2-40B4-BE49-F238E27FC236}">
                <a16:creationId xmlns:a16="http://schemas.microsoft.com/office/drawing/2014/main" id="{82278EFE-BB10-F74D-BE64-5A670A692707}"/>
              </a:ext>
            </a:extLst>
          </p:cNvPr>
          <p:cNvSpPr txBox="1"/>
          <p:nvPr/>
        </p:nvSpPr>
        <p:spPr>
          <a:xfrm>
            <a:off x="6633586" y="1790779"/>
            <a:ext cx="4262705" cy="4801314"/>
          </a:xfrm>
          <a:prstGeom prst="rect">
            <a:avLst/>
          </a:prstGeom>
          <a:noFill/>
        </p:spPr>
        <p:txBody>
          <a:bodyPr wrap="none" rtlCol="0">
            <a:spAutoFit/>
          </a:bodyPr>
          <a:lstStyle/>
          <a:p>
            <a:r>
              <a:rPr lang="en-CA" dirty="0">
                <a:latin typeface="Helvetica" pitchFamily="2" charset="0"/>
              </a:rPr>
              <a:t>Visual Identity is one thing</a:t>
            </a:r>
          </a:p>
          <a:p>
            <a:endParaRPr lang="en-CA" dirty="0">
              <a:latin typeface="Helvetica" pitchFamily="2" charset="0"/>
            </a:endParaRPr>
          </a:p>
          <a:p>
            <a:r>
              <a:rPr lang="en-CA" dirty="0">
                <a:latin typeface="Helvetica" pitchFamily="2" charset="0"/>
              </a:rPr>
              <a:t>But, tone of voice and personality</a:t>
            </a:r>
          </a:p>
          <a:p>
            <a:r>
              <a:rPr lang="en-CA" dirty="0">
                <a:latin typeface="Helvetica" pitchFamily="2" charset="0"/>
              </a:rPr>
              <a:t>of your Brand is another</a:t>
            </a:r>
          </a:p>
          <a:p>
            <a:endParaRPr lang="en-CA" dirty="0">
              <a:latin typeface="Helvetica" pitchFamily="2" charset="0"/>
            </a:endParaRPr>
          </a:p>
          <a:p>
            <a:r>
              <a:rPr lang="en-CA" dirty="0">
                <a:latin typeface="Helvetica" pitchFamily="2" charset="0"/>
              </a:rPr>
              <a:t>Think of a Brand as a person, </a:t>
            </a:r>
          </a:p>
          <a:p>
            <a:r>
              <a:rPr lang="en-CA" dirty="0">
                <a:latin typeface="Helvetica" pitchFamily="2" charset="0"/>
              </a:rPr>
              <a:t>The Brand Persona</a:t>
            </a:r>
          </a:p>
          <a:p>
            <a:endParaRPr lang="en-CA" dirty="0">
              <a:latin typeface="Helvetica" pitchFamily="2" charset="0"/>
            </a:endParaRPr>
          </a:p>
          <a:p>
            <a:r>
              <a:rPr lang="en-CA" dirty="0">
                <a:latin typeface="Helvetica" pitchFamily="2" charset="0"/>
              </a:rPr>
              <a:t>Think of the process as a long-term </a:t>
            </a:r>
          </a:p>
          <a:p>
            <a:r>
              <a:rPr lang="en-CA" dirty="0">
                <a:latin typeface="Helvetica" pitchFamily="2" charset="0"/>
              </a:rPr>
              <a:t>relationship between the Brand and the </a:t>
            </a:r>
          </a:p>
          <a:p>
            <a:r>
              <a:rPr lang="en-CA" dirty="0">
                <a:latin typeface="Helvetica" pitchFamily="2" charset="0"/>
              </a:rPr>
              <a:t>Client.</a:t>
            </a:r>
          </a:p>
          <a:p>
            <a:endParaRPr lang="en-CA" dirty="0">
              <a:latin typeface="Helvetica" pitchFamily="2" charset="0"/>
            </a:endParaRPr>
          </a:p>
          <a:p>
            <a:r>
              <a:rPr lang="en-CA" dirty="0">
                <a:latin typeface="Helvetica" pitchFamily="2" charset="0"/>
              </a:rPr>
              <a:t>For example: You wouldn't go </a:t>
            </a:r>
          </a:p>
          <a:p>
            <a:r>
              <a:rPr lang="en-CA" dirty="0">
                <a:latin typeface="Helvetica" pitchFamily="2" charset="0"/>
              </a:rPr>
              <a:t>to a networking event and </a:t>
            </a:r>
          </a:p>
          <a:p>
            <a:r>
              <a:rPr lang="en-CA" dirty="0">
                <a:latin typeface="Helvetica" pitchFamily="2" charset="0"/>
              </a:rPr>
              <a:t>just stand there and look good.</a:t>
            </a:r>
          </a:p>
          <a:p>
            <a:endParaRPr lang="en-CA" dirty="0">
              <a:latin typeface="Helvetica" pitchFamily="2" charset="0"/>
            </a:endParaRPr>
          </a:p>
          <a:p>
            <a:endParaRPr lang="en-US" dirty="0"/>
          </a:p>
        </p:txBody>
      </p:sp>
    </p:spTree>
    <p:extLst>
      <p:ext uri="{BB962C8B-B14F-4D97-AF65-F5344CB8AC3E}">
        <p14:creationId xmlns:p14="http://schemas.microsoft.com/office/powerpoint/2010/main" val="3116531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3B3076-76ED-7D4B-9C24-D49ADF5CE5D8}"/>
              </a:ext>
            </a:extLst>
          </p:cNvPr>
          <p:cNvPicPr>
            <a:picLocks noChangeAspect="1"/>
          </p:cNvPicPr>
          <p:nvPr/>
        </p:nvPicPr>
        <p:blipFill>
          <a:blip r:embed="rId2"/>
          <a:srcRect/>
          <a:stretch/>
        </p:blipFill>
        <p:spPr>
          <a:xfrm>
            <a:off x="6276109" y="2866302"/>
            <a:ext cx="5595193" cy="3062630"/>
          </a:xfrm>
          <a:prstGeom prst="rect">
            <a:avLst/>
          </a:prstGeom>
        </p:spPr>
      </p:pic>
      <p:sp>
        <p:nvSpPr>
          <p:cNvPr id="7" name="TextBox 6">
            <a:extLst>
              <a:ext uri="{FF2B5EF4-FFF2-40B4-BE49-F238E27FC236}">
                <a16:creationId xmlns:a16="http://schemas.microsoft.com/office/drawing/2014/main" id="{72DB390D-13DE-964C-8B6A-F3CFBAD35AB4}"/>
              </a:ext>
            </a:extLst>
          </p:cNvPr>
          <p:cNvSpPr txBox="1"/>
          <p:nvPr/>
        </p:nvSpPr>
        <p:spPr>
          <a:xfrm>
            <a:off x="1223512" y="3325771"/>
            <a:ext cx="4447309" cy="1477328"/>
          </a:xfrm>
          <a:prstGeom prst="rect">
            <a:avLst/>
          </a:prstGeom>
          <a:noFill/>
        </p:spPr>
        <p:txBody>
          <a:bodyPr wrap="square" rtlCol="0">
            <a:spAutoFit/>
          </a:bodyPr>
          <a:lstStyle/>
          <a:p>
            <a:br>
              <a:rPr lang="en-CA" dirty="0">
                <a:latin typeface="Helvetica" pitchFamily="2" charset="0"/>
              </a:rPr>
            </a:br>
            <a:r>
              <a:rPr lang="en-US">
                <a:latin typeface="Helvetica" pitchFamily="2" charset="0"/>
              </a:rPr>
              <a:t>So, </a:t>
            </a:r>
            <a:r>
              <a:rPr lang="en-US" dirty="0">
                <a:latin typeface="Helvetica" pitchFamily="2" charset="0"/>
              </a:rPr>
              <a:t>now we can start to develop both the verbal and visual language we will need to help start that perception shaping journey.</a:t>
            </a:r>
          </a:p>
        </p:txBody>
      </p:sp>
      <p:sp>
        <p:nvSpPr>
          <p:cNvPr id="10" name="TextBox 9">
            <a:extLst>
              <a:ext uri="{FF2B5EF4-FFF2-40B4-BE49-F238E27FC236}">
                <a16:creationId xmlns:a16="http://schemas.microsoft.com/office/drawing/2014/main" id="{BCAFBE44-B1CF-8B4B-BF45-63FF5CBE4EB0}"/>
              </a:ext>
            </a:extLst>
          </p:cNvPr>
          <p:cNvSpPr txBox="1"/>
          <p:nvPr/>
        </p:nvSpPr>
        <p:spPr>
          <a:xfrm>
            <a:off x="1120920" y="527200"/>
            <a:ext cx="9950160" cy="2339102"/>
          </a:xfrm>
          <a:prstGeom prst="rect">
            <a:avLst/>
          </a:prstGeom>
          <a:noFill/>
        </p:spPr>
        <p:txBody>
          <a:bodyPr wrap="none" rtlCol="0">
            <a:spAutoFit/>
          </a:bodyPr>
          <a:lstStyle/>
          <a:p>
            <a:pPr algn="ctr"/>
            <a:r>
              <a:rPr lang="en-US" sz="3200" dirty="0">
                <a:solidFill>
                  <a:srgbClr val="7030A0"/>
                </a:solidFill>
                <a:latin typeface="Helvetica" pitchFamily="2" charset="0"/>
              </a:rPr>
              <a:t>The goal is to shape your audience's </a:t>
            </a:r>
            <a:r>
              <a:rPr lang="en-US" sz="4800" dirty="0">
                <a:solidFill>
                  <a:srgbClr val="FF0000"/>
                </a:solidFill>
                <a:highlight>
                  <a:srgbClr val="FFFF00"/>
                </a:highlight>
                <a:latin typeface="Helvetica" pitchFamily="2" charset="0"/>
              </a:rPr>
              <a:t>perception</a:t>
            </a:r>
            <a:r>
              <a:rPr lang="en-US" sz="3200" dirty="0">
                <a:solidFill>
                  <a:srgbClr val="7030A0"/>
                </a:solidFill>
                <a:highlight>
                  <a:srgbClr val="FFFF00"/>
                </a:highlight>
                <a:latin typeface="Helvetica" pitchFamily="2" charset="0"/>
              </a:rPr>
              <a:t> </a:t>
            </a:r>
          </a:p>
          <a:p>
            <a:pPr algn="ctr"/>
            <a:r>
              <a:rPr lang="en-US" sz="3200" dirty="0">
                <a:solidFill>
                  <a:srgbClr val="7030A0"/>
                </a:solidFill>
                <a:latin typeface="Helvetica" pitchFamily="2" charset="0"/>
              </a:rPr>
              <a:t>of your brand so ultimately, you can</a:t>
            </a:r>
          </a:p>
          <a:p>
            <a:pPr algn="ctr"/>
            <a:r>
              <a:rPr lang="en-US" sz="3200" dirty="0">
                <a:solidFill>
                  <a:srgbClr val="7030A0"/>
                </a:solidFill>
                <a:latin typeface="Helvetica" pitchFamily="2" charset="0"/>
              </a:rPr>
              <a:t> </a:t>
            </a:r>
            <a:r>
              <a:rPr lang="en-US" sz="4800" dirty="0">
                <a:solidFill>
                  <a:srgbClr val="FF0000"/>
                </a:solidFill>
                <a:highlight>
                  <a:srgbClr val="FFFF00"/>
                </a:highlight>
                <a:latin typeface="Helvetica" pitchFamily="2" charset="0"/>
              </a:rPr>
              <a:t>influence</a:t>
            </a:r>
            <a:r>
              <a:rPr lang="en-US" sz="3200" dirty="0">
                <a:solidFill>
                  <a:srgbClr val="7030A0"/>
                </a:solidFill>
                <a:latin typeface="Helvetica" pitchFamily="2" charset="0"/>
              </a:rPr>
              <a:t> them</a:t>
            </a:r>
            <a:r>
              <a:rPr lang="en-US" dirty="0">
                <a:solidFill>
                  <a:srgbClr val="7030A0"/>
                </a:solidFill>
                <a:latin typeface="Helvetica" pitchFamily="2" charset="0"/>
              </a:rPr>
              <a:t>.</a:t>
            </a:r>
            <a:br>
              <a:rPr lang="en-US" dirty="0">
                <a:latin typeface="Helvetica" pitchFamily="2" charset="0"/>
              </a:rPr>
            </a:br>
            <a:endParaRPr lang="en-US" dirty="0"/>
          </a:p>
        </p:txBody>
      </p:sp>
    </p:spTree>
    <p:extLst>
      <p:ext uri="{BB962C8B-B14F-4D97-AF65-F5344CB8AC3E}">
        <p14:creationId xmlns:p14="http://schemas.microsoft.com/office/powerpoint/2010/main" val="1437090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F51-AECD-AB4F-893F-7EC0B726AEC3}"/>
              </a:ext>
            </a:extLst>
          </p:cNvPr>
          <p:cNvSpPr>
            <a:spLocks noGrp="1"/>
          </p:cNvSpPr>
          <p:nvPr>
            <p:ph type="ctrTitle"/>
          </p:nvPr>
        </p:nvSpPr>
        <p:spPr>
          <a:xfrm>
            <a:off x="705948" y="3054928"/>
            <a:ext cx="6943936" cy="1998363"/>
          </a:xfrm>
        </p:spPr>
        <p:txBody>
          <a:bodyPr>
            <a:noAutofit/>
          </a:bodyPr>
          <a:lstStyle/>
          <a:p>
            <a:pPr algn="l"/>
            <a:r>
              <a:rPr lang="en-CA" sz="2000" dirty="0">
                <a:latin typeface="Helvetica" pitchFamily="2" charset="0"/>
              </a:rPr>
              <a:t>Can you articulate your company values right now?</a:t>
            </a:r>
            <a:br>
              <a:rPr lang="en-CA" sz="2000" dirty="0">
                <a:latin typeface="Helvetica" pitchFamily="2" charset="0"/>
              </a:rPr>
            </a:br>
            <a:br>
              <a:rPr lang="en-CA" sz="2000" dirty="0">
                <a:latin typeface="Helvetica" pitchFamily="2" charset="0"/>
              </a:rPr>
            </a:br>
            <a:r>
              <a:rPr lang="en-CA" sz="2000" dirty="0">
                <a:latin typeface="Helvetica" pitchFamily="2" charset="0"/>
              </a:rPr>
              <a:t>Can your employees? Clients?</a:t>
            </a:r>
            <a:br>
              <a:rPr lang="en-CA" sz="2000" dirty="0">
                <a:latin typeface="Helvetica" pitchFamily="2" charset="0"/>
              </a:rPr>
            </a:br>
            <a:br>
              <a:rPr lang="en-CA" sz="2000" dirty="0">
                <a:latin typeface="Helvetica" pitchFamily="2" charset="0"/>
              </a:rPr>
            </a:br>
            <a:r>
              <a:rPr lang="en-CA" sz="2000" dirty="0">
                <a:latin typeface="Helvetica" pitchFamily="2" charset="0"/>
              </a:rPr>
              <a:t>Every company has values and culture, articulated or not.</a:t>
            </a:r>
            <a:br>
              <a:rPr lang="en-CA" sz="2000" dirty="0">
                <a:latin typeface="Helvetica" pitchFamily="2" charset="0"/>
              </a:rPr>
            </a:br>
            <a:br>
              <a:rPr lang="en-CA" sz="2000" dirty="0">
                <a:latin typeface="Helvetica" pitchFamily="2" charset="0"/>
              </a:rPr>
            </a:br>
            <a:r>
              <a:rPr lang="en-CA" sz="2000" dirty="0">
                <a:latin typeface="Helvetica" pitchFamily="2" charset="0"/>
              </a:rPr>
              <a:t>You cannot CREATE values.</a:t>
            </a:r>
            <a:br>
              <a:rPr lang="en-CA" sz="2000" dirty="0">
                <a:latin typeface="Helvetica" pitchFamily="2" charset="0"/>
              </a:rPr>
            </a:br>
            <a:br>
              <a:rPr lang="en-CA" sz="2000" dirty="0">
                <a:latin typeface="Helvetica" pitchFamily="2" charset="0"/>
              </a:rPr>
            </a:br>
            <a:r>
              <a:rPr lang="en-CA" sz="2000" dirty="0">
                <a:latin typeface="Helvetica" pitchFamily="2" charset="0"/>
              </a:rPr>
              <a:t>You look inside and decide on the beliefs you already hold.</a:t>
            </a:r>
          </a:p>
        </p:txBody>
      </p:sp>
      <p:sp>
        <p:nvSpPr>
          <p:cNvPr id="5" name="TextBox 4">
            <a:extLst>
              <a:ext uri="{FF2B5EF4-FFF2-40B4-BE49-F238E27FC236}">
                <a16:creationId xmlns:a16="http://schemas.microsoft.com/office/drawing/2014/main" id="{B3366186-D146-3F4C-B7DC-CB2ED8E8423F}"/>
              </a:ext>
            </a:extLst>
          </p:cNvPr>
          <p:cNvSpPr txBox="1"/>
          <p:nvPr/>
        </p:nvSpPr>
        <p:spPr>
          <a:xfrm>
            <a:off x="3971444" y="906551"/>
            <a:ext cx="4249112" cy="1015663"/>
          </a:xfrm>
          <a:prstGeom prst="rect">
            <a:avLst/>
          </a:prstGeom>
          <a:noFill/>
        </p:spPr>
        <p:txBody>
          <a:bodyPr wrap="none" rtlCol="0">
            <a:spAutoFit/>
          </a:bodyPr>
          <a:lstStyle/>
          <a:p>
            <a:r>
              <a:rPr lang="en-US" sz="6000" dirty="0">
                <a:solidFill>
                  <a:srgbClr val="7030A0"/>
                </a:solidFill>
                <a:latin typeface="Helvetica" pitchFamily="2" charset="0"/>
              </a:rPr>
              <a:t>Your Values</a:t>
            </a:r>
          </a:p>
        </p:txBody>
      </p:sp>
    </p:spTree>
    <p:extLst>
      <p:ext uri="{BB962C8B-B14F-4D97-AF65-F5344CB8AC3E}">
        <p14:creationId xmlns:p14="http://schemas.microsoft.com/office/powerpoint/2010/main" val="319352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F51-AECD-AB4F-893F-7EC0B726AEC3}"/>
              </a:ext>
            </a:extLst>
          </p:cNvPr>
          <p:cNvSpPr>
            <a:spLocks noGrp="1"/>
          </p:cNvSpPr>
          <p:nvPr>
            <p:ph type="ctrTitle"/>
          </p:nvPr>
        </p:nvSpPr>
        <p:spPr>
          <a:xfrm>
            <a:off x="1524000" y="183697"/>
            <a:ext cx="9144000" cy="1261032"/>
          </a:xfrm>
        </p:spPr>
        <p:txBody>
          <a:bodyPr>
            <a:normAutofit/>
          </a:bodyPr>
          <a:lstStyle/>
          <a:p>
            <a:r>
              <a:rPr lang="en-US" sz="7200" i="1" dirty="0">
                <a:solidFill>
                  <a:srgbClr val="7030A0"/>
                </a:solidFill>
                <a:latin typeface="Helvetica" pitchFamily="2" charset="0"/>
                <a:ea typeface="Lato" panose="020F0502020204030203" pitchFamily="34" charset="0"/>
                <a:cs typeface="Lato" panose="020F0502020204030203" pitchFamily="34" charset="0"/>
              </a:rPr>
              <a:t>Values are Verbs</a:t>
            </a:r>
          </a:p>
        </p:txBody>
      </p:sp>
      <p:pic>
        <p:nvPicPr>
          <p:cNvPr id="7" name="Picture 6">
            <a:extLst>
              <a:ext uri="{FF2B5EF4-FFF2-40B4-BE49-F238E27FC236}">
                <a16:creationId xmlns:a16="http://schemas.microsoft.com/office/drawing/2014/main" id="{A59F3615-EB49-CD4A-AA42-24326C8BA21E}"/>
              </a:ext>
            </a:extLst>
          </p:cNvPr>
          <p:cNvPicPr>
            <a:picLocks noChangeAspect="1"/>
          </p:cNvPicPr>
          <p:nvPr/>
        </p:nvPicPr>
        <p:blipFill>
          <a:blip r:embed="rId2"/>
          <a:srcRect/>
          <a:stretch/>
        </p:blipFill>
        <p:spPr>
          <a:xfrm>
            <a:off x="2323075" y="1480718"/>
            <a:ext cx="7545850" cy="2414670"/>
          </a:xfrm>
          <a:prstGeom prst="rect">
            <a:avLst/>
          </a:prstGeom>
        </p:spPr>
      </p:pic>
      <p:sp>
        <p:nvSpPr>
          <p:cNvPr id="5" name="TextBox 4">
            <a:extLst>
              <a:ext uri="{FF2B5EF4-FFF2-40B4-BE49-F238E27FC236}">
                <a16:creationId xmlns:a16="http://schemas.microsoft.com/office/drawing/2014/main" id="{50E12E37-BBA9-184F-89A2-E490042113DD}"/>
              </a:ext>
            </a:extLst>
          </p:cNvPr>
          <p:cNvSpPr txBox="1"/>
          <p:nvPr/>
        </p:nvSpPr>
        <p:spPr>
          <a:xfrm>
            <a:off x="2670914" y="4169947"/>
            <a:ext cx="7119257" cy="2954655"/>
          </a:xfrm>
          <a:prstGeom prst="rect">
            <a:avLst/>
          </a:prstGeom>
          <a:noFill/>
        </p:spPr>
        <p:txBody>
          <a:bodyPr wrap="none" rtlCol="0">
            <a:spAutoFit/>
          </a:bodyPr>
          <a:lstStyle/>
          <a:p>
            <a:r>
              <a:rPr lang="en-US" sz="2800" dirty="0">
                <a:latin typeface="Helvetica" pitchFamily="2" charset="0"/>
              </a:rPr>
              <a:t>Values are verbs</a:t>
            </a:r>
          </a:p>
          <a:p>
            <a:r>
              <a:rPr lang="en-US" sz="2800" dirty="0">
                <a:latin typeface="Helvetica" pitchFamily="2" charset="0"/>
              </a:rPr>
              <a:t>Values are actionable</a:t>
            </a:r>
          </a:p>
          <a:p>
            <a:r>
              <a:rPr lang="en-US" sz="2800" dirty="0">
                <a:latin typeface="Helvetica" pitchFamily="2" charset="0"/>
              </a:rPr>
              <a:t>So, are the words above values?</a:t>
            </a:r>
          </a:p>
          <a:p>
            <a:r>
              <a:rPr lang="en-US" sz="2800" dirty="0">
                <a:latin typeface="Helvetica" pitchFamily="2" charset="0"/>
              </a:rPr>
              <a:t>Like honesty. Am I </a:t>
            </a:r>
            <a:r>
              <a:rPr lang="en-US" sz="2800" dirty="0" err="1">
                <a:latin typeface="Helvetica" pitchFamily="2" charset="0"/>
              </a:rPr>
              <a:t>honesting</a:t>
            </a:r>
            <a:r>
              <a:rPr lang="en-US" sz="2800" dirty="0">
                <a:latin typeface="Helvetica" pitchFamily="2" charset="0"/>
              </a:rPr>
              <a:t> right now?</a:t>
            </a:r>
          </a:p>
          <a:p>
            <a:r>
              <a:rPr lang="en-US" sz="2800" dirty="0">
                <a:latin typeface="Helvetica" pitchFamily="2" charset="0"/>
              </a:rPr>
              <a:t>But., is ”always tell the truth” more human? </a:t>
            </a:r>
          </a:p>
          <a:p>
            <a:r>
              <a:rPr lang="en-US" sz="2800" dirty="0">
                <a:latin typeface="Helvetica" pitchFamily="2" charset="0"/>
              </a:rPr>
              <a:t>More actionable?</a:t>
            </a:r>
          </a:p>
          <a:p>
            <a:endParaRPr lang="en-US" dirty="0"/>
          </a:p>
        </p:txBody>
      </p:sp>
    </p:spTree>
    <p:extLst>
      <p:ext uri="{BB962C8B-B14F-4D97-AF65-F5344CB8AC3E}">
        <p14:creationId xmlns:p14="http://schemas.microsoft.com/office/powerpoint/2010/main" val="202236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alpha val="75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F51-AECD-AB4F-893F-7EC0B726AEC3}"/>
              </a:ext>
            </a:extLst>
          </p:cNvPr>
          <p:cNvSpPr>
            <a:spLocks noGrp="1"/>
          </p:cNvSpPr>
          <p:nvPr>
            <p:ph type="ctrTitle"/>
          </p:nvPr>
        </p:nvSpPr>
        <p:spPr>
          <a:xfrm>
            <a:off x="1524000" y="149087"/>
            <a:ext cx="9144000" cy="798075"/>
          </a:xfrm>
        </p:spPr>
        <p:txBody>
          <a:bodyPr>
            <a:normAutofit/>
          </a:bodyPr>
          <a:lstStyle/>
          <a:p>
            <a:r>
              <a:rPr lang="en-US" sz="4800" i="1" dirty="0">
                <a:solidFill>
                  <a:srgbClr val="7030A0"/>
                </a:solidFill>
                <a:latin typeface="Helvetica" pitchFamily="2" charset="0"/>
                <a:ea typeface="Lato" panose="020F0502020204030203" pitchFamily="34" charset="0"/>
                <a:cs typeface="Lato" panose="020F0502020204030203" pitchFamily="34" charset="0"/>
              </a:rPr>
              <a:t>Brand Strategy Grid</a:t>
            </a:r>
          </a:p>
        </p:txBody>
      </p:sp>
      <p:graphicFrame>
        <p:nvGraphicFramePr>
          <p:cNvPr id="4" name="Table 5">
            <a:extLst>
              <a:ext uri="{FF2B5EF4-FFF2-40B4-BE49-F238E27FC236}">
                <a16:creationId xmlns:a16="http://schemas.microsoft.com/office/drawing/2014/main" id="{4D3EC241-854A-8043-99B4-2EC53407C83B}"/>
              </a:ext>
            </a:extLst>
          </p:cNvPr>
          <p:cNvGraphicFramePr>
            <a:graphicFrameLocks noGrp="1"/>
          </p:cNvGraphicFramePr>
          <p:nvPr>
            <p:extLst>
              <p:ext uri="{D42A27DB-BD31-4B8C-83A1-F6EECF244321}">
                <p14:modId xmlns:p14="http://schemas.microsoft.com/office/powerpoint/2010/main" val="2418980045"/>
              </p:ext>
            </p:extLst>
          </p:nvPr>
        </p:nvGraphicFramePr>
        <p:xfrm>
          <a:off x="2031999" y="1632993"/>
          <a:ext cx="8127999" cy="4876065"/>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03268846"/>
                    </a:ext>
                  </a:extLst>
                </a:gridCol>
                <a:gridCol w="2709333">
                  <a:extLst>
                    <a:ext uri="{9D8B030D-6E8A-4147-A177-3AD203B41FA5}">
                      <a16:colId xmlns:a16="http://schemas.microsoft.com/office/drawing/2014/main" val="3939916770"/>
                    </a:ext>
                  </a:extLst>
                </a:gridCol>
                <a:gridCol w="2709333">
                  <a:extLst>
                    <a:ext uri="{9D8B030D-6E8A-4147-A177-3AD203B41FA5}">
                      <a16:colId xmlns:a16="http://schemas.microsoft.com/office/drawing/2014/main" val="4068363547"/>
                    </a:ext>
                  </a:extLst>
                </a:gridCol>
              </a:tblGrid>
              <a:tr h="1625355">
                <a:tc>
                  <a:txBody>
                    <a:bodyPr/>
                    <a:lstStyle/>
                    <a:p>
                      <a:pPr algn="ctr"/>
                      <a:endParaRPr lang="en-US" dirty="0"/>
                    </a:p>
                    <a:p>
                      <a:pPr algn="ctr"/>
                      <a:endParaRPr lang="en-US" dirty="0"/>
                    </a:p>
                    <a:p>
                      <a:pPr algn="ctr"/>
                      <a:r>
                        <a:rPr lang="en-US" dirty="0"/>
                        <a:t>Purpose Statement</a:t>
                      </a:r>
                    </a:p>
                    <a:p>
                      <a:pPr algn="ctr"/>
                      <a:r>
                        <a:rPr lang="en-US" dirty="0"/>
                        <a:t>Results</a:t>
                      </a:r>
                    </a:p>
                  </a:txBody>
                  <a:tcPr/>
                </a:tc>
                <a:tc>
                  <a:txBody>
                    <a:bodyPr/>
                    <a:lstStyle/>
                    <a:p>
                      <a:endParaRPr lang="en-US" dirty="0"/>
                    </a:p>
                    <a:p>
                      <a:endParaRPr lang="en-US" dirty="0"/>
                    </a:p>
                    <a:p>
                      <a:pPr algn="ctr"/>
                      <a:r>
                        <a:rPr lang="en-US" dirty="0"/>
                        <a:t>Audience Needs </a:t>
                      </a:r>
                    </a:p>
                    <a:p>
                      <a:pPr algn="ctr"/>
                      <a:r>
                        <a:rPr lang="en-US" dirty="0"/>
                        <a:t>And Desires</a:t>
                      </a:r>
                    </a:p>
                  </a:txBody>
                  <a:tcPr/>
                </a:tc>
                <a:tc>
                  <a:txBody>
                    <a:bodyPr/>
                    <a:lstStyle/>
                    <a:p>
                      <a:endParaRPr lang="en-US" dirty="0"/>
                    </a:p>
                    <a:p>
                      <a:endParaRPr lang="en-US" dirty="0"/>
                    </a:p>
                    <a:p>
                      <a:pPr algn="ctr"/>
                      <a:r>
                        <a:rPr lang="en-US" dirty="0"/>
                        <a:t>Brand Personality Exercise</a:t>
                      </a:r>
                    </a:p>
                    <a:p>
                      <a:pPr algn="ctr"/>
                      <a:r>
                        <a:rPr lang="en-US" dirty="0"/>
                        <a:t>Results</a:t>
                      </a:r>
                    </a:p>
                  </a:txBody>
                  <a:tcPr/>
                </a:tc>
                <a:extLst>
                  <a:ext uri="{0D108BD9-81ED-4DB2-BD59-A6C34878D82A}">
                    <a16:rowId xmlns:a16="http://schemas.microsoft.com/office/drawing/2014/main" val="661809157"/>
                  </a:ext>
                </a:extLst>
              </a:tr>
              <a:tr h="1625355">
                <a:tc>
                  <a:txBody>
                    <a:bodyPr/>
                    <a:lstStyle/>
                    <a:p>
                      <a:endParaRPr lang="en-US" dirty="0"/>
                    </a:p>
                    <a:p>
                      <a:endParaRPr lang="en-US" dirty="0"/>
                    </a:p>
                    <a:p>
                      <a:pPr algn="ctr"/>
                      <a:r>
                        <a:rPr lang="en-US" dirty="0"/>
                        <a:t>Vision Statement </a:t>
                      </a:r>
                    </a:p>
                    <a:p>
                      <a:pPr algn="ctr"/>
                      <a:r>
                        <a:rPr lang="en-US" dirty="0"/>
                        <a:t>Results</a:t>
                      </a:r>
                    </a:p>
                  </a:txBody>
                  <a:tcPr/>
                </a:tc>
                <a:tc>
                  <a:txBody>
                    <a:bodyPr/>
                    <a:lstStyle/>
                    <a:p>
                      <a:endParaRPr lang="en-US" dirty="0"/>
                    </a:p>
                    <a:p>
                      <a:endParaRPr lang="en-US" dirty="0"/>
                    </a:p>
                    <a:p>
                      <a:pPr algn="ctr"/>
                      <a:r>
                        <a:rPr lang="en-US" dirty="0"/>
                        <a:t>Market Analysis and Positioning Exercise</a:t>
                      </a:r>
                    </a:p>
                    <a:p>
                      <a:pPr algn="ctr"/>
                      <a:r>
                        <a:rPr lang="en-US" dirty="0"/>
                        <a:t>Results</a:t>
                      </a:r>
                    </a:p>
                  </a:txBody>
                  <a:tcPr/>
                </a:tc>
                <a:tc>
                  <a:txBody>
                    <a:bodyPr/>
                    <a:lstStyle/>
                    <a:p>
                      <a:endParaRPr lang="en-US" dirty="0"/>
                    </a:p>
                    <a:p>
                      <a:endParaRPr lang="en-US" dirty="0"/>
                    </a:p>
                    <a:p>
                      <a:pPr algn="ctr"/>
                      <a:r>
                        <a:rPr lang="en-US" dirty="0"/>
                        <a:t>Your Brand’s Tone of Voice</a:t>
                      </a:r>
                    </a:p>
                    <a:p>
                      <a:pPr algn="ctr"/>
                      <a:r>
                        <a:rPr lang="en-US" dirty="0"/>
                        <a:t>How you communicate with your customer</a:t>
                      </a:r>
                    </a:p>
                  </a:txBody>
                  <a:tcPr/>
                </a:tc>
                <a:extLst>
                  <a:ext uri="{0D108BD9-81ED-4DB2-BD59-A6C34878D82A}">
                    <a16:rowId xmlns:a16="http://schemas.microsoft.com/office/drawing/2014/main" val="1981603372"/>
                  </a:ext>
                </a:extLst>
              </a:tr>
              <a:tr h="1625355">
                <a:tc>
                  <a:txBody>
                    <a:bodyPr/>
                    <a:lstStyle/>
                    <a:p>
                      <a:endParaRPr lang="en-US" dirty="0"/>
                    </a:p>
                    <a:p>
                      <a:endParaRPr lang="en-US" dirty="0"/>
                    </a:p>
                    <a:p>
                      <a:r>
                        <a:rPr lang="en-US" dirty="0"/>
                        <a:t>Top Three Company Values</a:t>
                      </a:r>
                    </a:p>
                  </a:txBody>
                  <a:tcPr/>
                </a:tc>
                <a:tc>
                  <a:txBody>
                    <a:bodyPr/>
                    <a:lstStyle/>
                    <a:p>
                      <a:endParaRPr lang="en-US" dirty="0"/>
                    </a:p>
                    <a:p>
                      <a:endParaRPr lang="en-US" dirty="0"/>
                    </a:p>
                    <a:p>
                      <a:pPr algn="ctr"/>
                      <a:r>
                        <a:rPr lang="en-US" dirty="0"/>
                        <a:t>Awareness Goals to Help</a:t>
                      </a:r>
                    </a:p>
                    <a:p>
                      <a:pPr algn="ctr"/>
                      <a:r>
                        <a:rPr lang="en-US" dirty="0"/>
                        <a:t>Prioritize Job Scope</a:t>
                      </a:r>
                    </a:p>
                  </a:txBody>
                  <a:tcPr/>
                </a:tc>
                <a:tc>
                  <a:txBody>
                    <a:bodyPr/>
                    <a:lstStyle/>
                    <a:p>
                      <a:endParaRPr lang="en-US" dirty="0"/>
                    </a:p>
                    <a:p>
                      <a:endParaRPr lang="en-US" dirty="0"/>
                    </a:p>
                    <a:p>
                      <a:pPr algn="ctr"/>
                      <a:r>
                        <a:rPr lang="en-US" dirty="0"/>
                        <a:t>Two Potential Tagline Options</a:t>
                      </a:r>
                    </a:p>
                  </a:txBody>
                  <a:tcPr/>
                </a:tc>
                <a:extLst>
                  <a:ext uri="{0D108BD9-81ED-4DB2-BD59-A6C34878D82A}">
                    <a16:rowId xmlns:a16="http://schemas.microsoft.com/office/drawing/2014/main" val="3510174123"/>
                  </a:ext>
                </a:extLst>
              </a:tr>
            </a:tbl>
          </a:graphicData>
        </a:graphic>
      </p:graphicFrame>
      <p:sp>
        <p:nvSpPr>
          <p:cNvPr id="6" name="TextBox 5">
            <a:extLst>
              <a:ext uri="{FF2B5EF4-FFF2-40B4-BE49-F238E27FC236}">
                <a16:creationId xmlns:a16="http://schemas.microsoft.com/office/drawing/2014/main" id="{378F28F2-23A0-274D-9B83-B15AEA01B756}"/>
              </a:ext>
            </a:extLst>
          </p:cNvPr>
          <p:cNvSpPr txBox="1"/>
          <p:nvPr/>
        </p:nvSpPr>
        <p:spPr>
          <a:xfrm>
            <a:off x="2696815" y="1071030"/>
            <a:ext cx="1364476" cy="369332"/>
          </a:xfrm>
          <a:prstGeom prst="rect">
            <a:avLst/>
          </a:prstGeom>
          <a:noFill/>
        </p:spPr>
        <p:txBody>
          <a:bodyPr wrap="none" rtlCol="0">
            <a:spAutoFit/>
          </a:bodyPr>
          <a:lstStyle/>
          <a:p>
            <a:r>
              <a:rPr lang="en-US" dirty="0">
                <a:latin typeface="Helvetica" pitchFamily="2" charset="0"/>
              </a:rPr>
              <a:t>Brand Core</a:t>
            </a:r>
          </a:p>
        </p:txBody>
      </p:sp>
      <p:sp>
        <p:nvSpPr>
          <p:cNvPr id="7" name="TextBox 6">
            <a:extLst>
              <a:ext uri="{FF2B5EF4-FFF2-40B4-BE49-F238E27FC236}">
                <a16:creationId xmlns:a16="http://schemas.microsoft.com/office/drawing/2014/main" id="{BD90EAF2-A255-A34E-A20A-8EF08FC8AAE7}"/>
              </a:ext>
            </a:extLst>
          </p:cNvPr>
          <p:cNvSpPr txBox="1"/>
          <p:nvPr/>
        </p:nvSpPr>
        <p:spPr>
          <a:xfrm>
            <a:off x="5181997" y="1071030"/>
            <a:ext cx="1992853" cy="369332"/>
          </a:xfrm>
          <a:prstGeom prst="rect">
            <a:avLst/>
          </a:prstGeom>
          <a:noFill/>
        </p:spPr>
        <p:txBody>
          <a:bodyPr wrap="none" rtlCol="0">
            <a:spAutoFit/>
          </a:bodyPr>
          <a:lstStyle/>
          <a:p>
            <a:r>
              <a:rPr lang="en-US" dirty="0">
                <a:latin typeface="Helvetica" pitchFamily="2" charset="0"/>
              </a:rPr>
              <a:t>Brand Positioning</a:t>
            </a:r>
          </a:p>
        </p:txBody>
      </p:sp>
      <p:sp>
        <p:nvSpPr>
          <p:cNvPr id="9" name="TextBox 8">
            <a:extLst>
              <a:ext uri="{FF2B5EF4-FFF2-40B4-BE49-F238E27FC236}">
                <a16:creationId xmlns:a16="http://schemas.microsoft.com/office/drawing/2014/main" id="{EA1525DE-70E5-CF4E-B5CB-DCA1E2121014}"/>
              </a:ext>
            </a:extLst>
          </p:cNvPr>
          <p:cNvSpPr txBox="1"/>
          <p:nvPr/>
        </p:nvSpPr>
        <p:spPr>
          <a:xfrm>
            <a:off x="7953288" y="1071030"/>
            <a:ext cx="1723549" cy="369332"/>
          </a:xfrm>
          <a:prstGeom prst="rect">
            <a:avLst/>
          </a:prstGeom>
          <a:noFill/>
        </p:spPr>
        <p:txBody>
          <a:bodyPr wrap="none" rtlCol="0">
            <a:spAutoFit/>
          </a:bodyPr>
          <a:lstStyle/>
          <a:p>
            <a:r>
              <a:rPr lang="en-US" dirty="0">
                <a:latin typeface="Helvetica" pitchFamily="2" charset="0"/>
              </a:rPr>
              <a:t>Brand Persona</a:t>
            </a:r>
          </a:p>
        </p:txBody>
      </p:sp>
      <p:sp>
        <p:nvSpPr>
          <p:cNvPr id="10" name="TextBox 9">
            <a:extLst>
              <a:ext uri="{FF2B5EF4-FFF2-40B4-BE49-F238E27FC236}">
                <a16:creationId xmlns:a16="http://schemas.microsoft.com/office/drawing/2014/main" id="{D5F9E4C5-FB82-5448-BEE6-F5D4D0445D7C}"/>
              </a:ext>
            </a:extLst>
          </p:cNvPr>
          <p:cNvSpPr txBox="1"/>
          <p:nvPr/>
        </p:nvSpPr>
        <p:spPr>
          <a:xfrm>
            <a:off x="964096" y="2246243"/>
            <a:ext cx="1043876" cy="369332"/>
          </a:xfrm>
          <a:prstGeom prst="rect">
            <a:avLst/>
          </a:prstGeom>
          <a:noFill/>
        </p:spPr>
        <p:txBody>
          <a:bodyPr wrap="none" rtlCol="0">
            <a:spAutoFit/>
          </a:bodyPr>
          <a:lstStyle/>
          <a:p>
            <a:r>
              <a:rPr lang="en-US" dirty="0">
                <a:latin typeface="Helvetica" pitchFamily="2" charset="0"/>
              </a:rPr>
              <a:t>Purpose</a:t>
            </a:r>
          </a:p>
        </p:txBody>
      </p:sp>
      <p:sp>
        <p:nvSpPr>
          <p:cNvPr id="11" name="TextBox 10">
            <a:extLst>
              <a:ext uri="{FF2B5EF4-FFF2-40B4-BE49-F238E27FC236}">
                <a16:creationId xmlns:a16="http://schemas.microsoft.com/office/drawing/2014/main" id="{1ED064BA-B69A-594F-8E16-93BAA0354916}"/>
              </a:ext>
            </a:extLst>
          </p:cNvPr>
          <p:cNvSpPr txBox="1"/>
          <p:nvPr/>
        </p:nvSpPr>
        <p:spPr>
          <a:xfrm>
            <a:off x="1073426" y="3836504"/>
            <a:ext cx="809004" cy="369332"/>
          </a:xfrm>
          <a:prstGeom prst="rect">
            <a:avLst/>
          </a:prstGeom>
          <a:noFill/>
        </p:spPr>
        <p:txBody>
          <a:bodyPr wrap="none" rtlCol="0">
            <a:spAutoFit/>
          </a:bodyPr>
          <a:lstStyle/>
          <a:p>
            <a:r>
              <a:rPr lang="en-US" dirty="0">
                <a:latin typeface="Helvetica" pitchFamily="2" charset="0"/>
              </a:rPr>
              <a:t>Vision</a:t>
            </a:r>
          </a:p>
        </p:txBody>
      </p:sp>
      <p:sp>
        <p:nvSpPr>
          <p:cNvPr id="12" name="TextBox 11">
            <a:extLst>
              <a:ext uri="{FF2B5EF4-FFF2-40B4-BE49-F238E27FC236}">
                <a16:creationId xmlns:a16="http://schemas.microsoft.com/office/drawing/2014/main" id="{1BAF2BA9-24D4-5D4B-8595-34402040BD8C}"/>
              </a:ext>
            </a:extLst>
          </p:cNvPr>
          <p:cNvSpPr txBox="1"/>
          <p:nvPr/>
        </p:nvSpPr>
        <p:spPr>
          <a:xfrm>
            <a:off x="1044245" y="5331551"/>
            <a:ext cx="872996" cy="369332"/>
          </a:xfrm>
          <a:prstGeom prst="rect">
            <a:avLst/>
          </a:prstGeom>
          <a:noFill/>
        </p:spPr>
        <p:txBody>
          <a:bodyPr wrap="none" rtlCol="0">
            <a:spAutoFit/>
          </a:bodyPr>
          <a:lstStyle/>
          <a:p>
            <a:r>
              <a:rPr lang="en-US" dirty="0">
                <a:latin typeface="Helvetica" pitchFamily="2" charset="0"/>
              </a:rPr>
              <a:t>Values</a:t>
            </a:r>
          </a:p>
        </p:txBody>
      </p:sp>
      <p:sp>
        <p:nvSpPr>
          <p:cNvPr id="17" name="TextBox 16">
            <a:extLst>
              <a:ext uri="{FF2B5EF4-FFF2-40B4-BE49-F238E27FC236}">
                <a16:creationId xmlns:a16="http://schemas.microsoft.com/office/drawing/2014/main" id="{FD04559A-D8D9-B04A-BCC3-01DD935A1A85}"/>
              </a:ext>
            </a:extLst>
          </p:cNvPr>
          <p:cNvSpPr txBox="1"/>
          <p:nvPr/>
        </p:nvSpPr>
        <p:spPr>
          <a:xfrm>
            <a:off x="10353945" y="5862727"/>
            <a:ext cx="1851789" cy="646331"/>
          </a:xfrm>
          <a:prstGeom prst="rect">
            <a:avLst/>
          </a:prstGeom>
          <a:noFill/>
        </p:spPr>
        <p:txBody>
          <a:bodyPr wrap="none" rtlCol="0">
            <a:spAutoFit/>
          </a:bodyPr>
          <a:lstStyle/>
          <a:p>
            <a:r>
              <a:rPr lang="en-US" sz="1200" b="1" i="1" dirty="0">
                <a:latin typeface="Helvetica" pitchFamily="2" charset="0"/>
              </a:rPr>
              <a:t>Thanks to:</a:t>
            </a:r>
          </a:p>
          <a:p>
            <a:r>
              <a:rPr lang="en-CA" sz="1200" b="1" i="1" dirty="0" err="1">
                <a:latin typeface="Helvetica" pitchFamily="2" charset="0"/>
              </a:rPr>
              <a:t>Arek</a:t>
            </a:r>
            <a:r>
              <a:rPr lang="en-CA" sz="1200" b="1" i="1" dirty="0">
                <a:latin typeface="Helvetica" pitchFamily="2" charset="0"/>
              </a:rPr>
              <a:t> </a:t>
            </a:r>
            <a:r>
              <a:rPr lang="en-CA" sz="1200" b="1" i="1" dirty="0" err="1">
                <a:latin typeface="Helvetica" pitchFamily="2" charset="0"/>
              </a:rPr>
              <a:t>Dvornechuck</a:t>
            </a:r>
            <a:endParaRPr lang="en-CA" sz="1200" b="1" i="1" dirty="0">
              <a:latin typeface="Helvetica" pitchFamily="2" charset="0"/>
            </a:endParaRPr>
          </a:p>
          <a:p>
            <a:r>
              <a:rPr lang="en-CA" sz="1200" b="1" i="1" dirty="0">
                <a:latin typeface="Helvetica" pitchFamily="2" charset="0"/>
              </a:rPr>
              <a:t>Brand Strategy Genius</a:t>
            </a:r>
            <a:endParaRPr lang="en-US" sz="1200" b="1" i="1" dirty="0">
              <a:latin typeface="Helvetica" pitchFamily="2" charset="0"/>
            </a:endParaRPr>
          </a:p>
        </p:txBody>
      </p:sp>
    </p:spTree>
    <p:extLst>
      <p:ext uri="{BB962C8B-B14F-4D97-AF65-F5344CB8AC3E}">
        <p14:creationId xmlns:p14="http://schemas.microsoft.com/office/powerpoint/2010/main" val="334070348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39275</TotalTime>
  <Words>684</Words>
  <Application>Microsoft Macintosh PowerPoint</Application>
  <PresentationFormat>Widescreen</PresentationFormat>
  <Paragraphs>129</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Helvetica</vt:lpstr>
      <vt:lpstr>Office Theme</vt:lpstr>
      <vt:lpstr>PowerPoint Presentation</vt:lpstr>
      <vt:lpstr>PowerPoint Presentation</vt:lpstr>
      <vt:lpstr>Brand- You Don’t Control It</vt:lpstr>
      <vt:lpstr>PowerPoint Presentation</vt:lpstr>
      <vt:lpstr>What does your Brand Promise</vt:lpstr>
      <vt:lpstr>PowerPoint Presentation</vt:lpstr>
      <vt:lpstr>Can you articulate your company values right now?  Can your employees? Clients?  Every company has values and culture, articulated or not.  You cannot CREATE values.  You look inside and decide on the beliefs you already hold.</vt:lpstr>
      <vt:lpstr>Values are Verbs</vt:lpstr>
      <vt:lpstr>Brand Strategy Grid</vt:lpstr>
      <vt:lpstr>Brand Strategy</vt:lpstr>
      <vt:lpstr>How Might We?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dfjasldf</dc:title>
  <dc:creator>Brian Geddes</dc:creator>
  <cp:lastModifiedBy>Brian Geddes</cp:lastModifiedBy>
  <cp:revision>84</cp:revision>
  <dcterms:created xsi:type="dcterms:W3CDTF">2021-03-31T17:43:40Z</dcterms:created>
  <dcterms:modified xsi:type="dcterms:W3CDTF">2021-11-25T15:02:38Z</dcterms:modified>
</cp:coreProperties>
</file>